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compatMode="1" saveSubsetFonts="1" autoCompressPictures="0">
  <p:sldMasterIdLst>
    <p:sldMasterId id="2147483653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8" r:id="rId3"/>
    <p:sldId id="304" r:id="rId4"/>
    <p:sldId id="291" r:id="rId5"/>
    <p:sldId id="290" r:id="rId6"/>
    <p:sldId id="259" r:id="rId7"/>
    <p:sldId id="260" r:id="rId8"/>
    <p:sldId id="292" r:id="rId9"/>
    <p:sldId id="261" r:id="rId10"/>
    <p:sldId id="300" r:id="rId11"/>
    <p:sldId id="299" r:id="rId12"/>
    <p:sldId id="262" r:id="rId13"/>
    <p:sldId id="263" r:id="rId14"/>
    <p:sldId id="264" r:id="rId15"/>
    <p:sldId id="265" r:id="rId16"/>
    <p:sldId id="303" r:id="rId17"/>
    <p:sldId id="266" r:id="rId18"/>
    <p:sldId id="267" r:id="rId19"/>
    <p:sldId id="268" r:id="rId20"/>
    <p:sldId id="305" r:id="rId21"/>
    <p:sldId id="269" r:id="rId22"/>
    <p:sldId id="270" r:id="rId23"/>
    <p:sldId id="271" r:id="rId24"/>
    <p:sldId id="306" r:id="rId25"/>
    <p:sldId id="272" r:id="rId26"/>
    <p:sldId id="273" r:id="rId27"/>
    <p:sldId id="274" r:id="rId28"/>
    <p:sldId id="307" r:id="rId29"/>
    <p:sldId id="275" r:id="rId30"/>
    <p:sldId id="308" r:id="rId31"/>
    <p:sldId id="276" r:id="rId32"/>
    <p:sldId id="309" r:id="rId33"/>
    <p:sldId id="277" r:id="rId34"/>
    <p:sldId id="278" r:id="rId35"/>
    <p:sldId id="279" r:id="rId36"/>
    <p:sldId id="280" r:id="rId37"/>
    <p:sldId id="294" r:id="rId38"/>
    <p:sldId id="295" r:id="rId39"/>
    <p:sldId id="296" r:id="rId40"/>
    <p:sldId id="297" r:id="rId41"/>
    <p:sldId id="298" r:id="rId42"/>
    <p:sldId id="293" r:id="rId43"/>
    <p:sldId id="281" r:id="rId44"/>
    <p:sldId id="282" r:id="rId45"/>
    <p:sldId id="289" r:id="rId46"/>
    <p:sldId id="283" r:id="rId47"/>
    <p:sldId id="285" r:id="rId48"/>
    <p:sldId id="287" r:id="rId49"/>
    <p:sldId id="288" r:id="rId50"/>
    <p:sldId id="301" r:id="rId51"/>
    <p:sldId id="302" r:id="rId52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19"/>
    <p:restoredTop sz="93639"/>
  </p:normalViewPr>
  <p:slideViewPr>
    <p:cSldViewPr>
      <p:cViewPr varScale="1">
        <p:scale>
          <a:sx n="109" d="100"/>
          <a:sy n="109" d="100"/>
        </p:scale>
        <p:origin x="27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2756891-AC03-54E3-1284-3FF9457DE3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982CE62-3DB6-7EE3-1992-DAD8CF1377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B3F2BD81-DF5C-934A-9E41-CE22CA98A2A5}" type="datetimeFigureOut">
              <a:rPr lang="zh-TW" altLang="en-US"/>
              <a:pPr>
                <a:defRPr/>
              </a:pPr>
              <a:t>2022/11/22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32C1FAF-A592-E5CF-1D7B-B70A6C6BFC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F9B70C-885F-2273-3FF7-F617710B18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47501C-A3F8-B041-A4C5-7D181964441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48ABC4C8-1A57-4ACB-E601-0E6DA23CD5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7A873DF-29CD-6989-EFD1-9E1135C0D3B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4EA24FBE-101A-DCF9-A0B1-DCDD3DB038D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E4EC3BEC-215D-0BF5-4F99-2132DBCFAC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C2CE9729-8832-176F-74AB-A953B627B2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6F7DF367-9CDF-3B3E-5E13-2D277F80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CA8B093-1EB5-E948-9837-5F5CE6D3036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投影片影像版面配置區 1">
            <a:extLst>
              <a:ext uri="{FF2B5EF4-FFF2-40B4-BE49-F238E27FC236}">
                <a16:creationId xmlns:a16="http://schemas.microsoft.com/office/drawing/2014/main" id="{D0AAA2D8-6D18-6D3C-18FE-D7750C7B0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備忘稿版面配置區 2">
            <a:extLst>
              <a:ext uri="{FF2B5EF4-FFF2-40B4-BE49-F238E27FC236}">
                <a16:creationId xmlns:a16="http://schemas.microsoft.com/office/drawing/2014/main" id="{6EB7AB0B-94AC-AAA9-2CD9-8B1A64B43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latin typeface="Arial" panose="020B0604020202020204" pitchFamily="34" charset="0"/>
                <a:ea typeface="新細明體" panose="02020500000000000000" pitchFamily="18" charset="-120"/>
              </a:rPr>
              <a:t>https://ling0714.pixnet.net/blog/post/225888026-%E3%80%90pmp-%E5%B0%88%E6%A1%88%E7%AE%A1%E7%90%86%E3%80%91%E3%80%8Epmbok-guide-6th%E3%80%8F%E7%AC%AC%E5%85%AB%E7%AB%A0-%E5%B0%88%E6%A1%88</a:t>
            </a:r>
            <a:endParaRPr lang="zh-TW" altLang="en-US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7587" name="投影片編號版面配置區 3">
            <a:extLst>
              <a:ext uri="{FF2B5EF4-FFF2-40B4-BE49-F238E27FC236}">
                <a16:creationId xmlns:a16="http://schemas.microsoft.com/office/drawing/2014/main" id="{C61366F6-2B70-2278-50A5-FEBAD60402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B7693F3-3717-7A48-8C4E-5DF662E1B92D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16A35552-2012-461D-D77E-88D6F68A6F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9DAC084A-931E-477C-745B-3C2B9F2E80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05543A02-BFAD-276A-490F-068E14247F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47514571-4BBD-DA7D-3843-749EC5EE39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9A9F5D01-C2B3-0F0D-AAF8-AB5969CB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706866FA-6838-0868-903D-9CCAB35C1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FF12F313-3558-5BE0-EE54-FC588EF932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051F6B74-F486-2A6D-3CE1-FC18FCBA72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CFF86321-2FA9-3B99-A0AA-88B090F57F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39F5E230-7B56-932F-C2EE-65C0D80BCE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7">
            <a:extLst>
              <a:ext uri="{FF2B5EF4-FFF2-40B4-BE49-F238E27FC236}">
                <a16:creationId xmlns:a16="http://schemas.microsoft.com/office/drawing/2014/main" id="{7EDEDDC1-EC9B-3D38-9F75-F488C6B95B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" name="Oval 8">
            <a:extLst>
              <a:ext uri="{FF2B5EF4-FFF2-40B4-BE49-F238E27FC236}">
                <a16:creationId xmlns:a16="http://schemas.microsoft.com/office/drawing/2014/main" id="{DC1DE03D-E63B-AEDB-B0A0-49444CA1E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sp>
        <p:nvSpPr>
          <p:cNvPr id="4" name="Oval 9">
            <a:extLst>
              <a:ext uri="{FF2B5EF4-FFF2-40B4-BE49-F238E27FC236}">
                <a16:creationId xmlns:a16="http://schemas.microsoft.com/office/drawing/2014/main" id="{D2BAA143-90D0-A315-5409-9D7D0A85B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09B517D8-935E-8705-5849-EEEC2A03B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1D24B1EE-DF83-A151-C444-D0FCE612C3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165850"/>
            <a:ext cx="1371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1371600"/>
            <a:ext cx="6477000" cy="175260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733800"/>
            <a:ext cx="6477000" cy="1981200"/>
          </a:xfrm>
        </p:spPr>
        <p:txBody>
          <a:bodyPr/>
          <a:lstStyle>
            <a:lvl1pPr marL="0" indent="0">
              <a:buFont typeface="Wingdings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7898E1F-6C4A-9BFD-E0D6-3C9CCD766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620000" y="64008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93997AE-A944-0607-5A5C-414AD0F3CF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810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30E9BA9-3AE5-CF78-426C-7BC6CA741E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2209800" y="6248400"/>
            <a:ext cx="1219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71D1B-4F67-B04B-9096-5A08484653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19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728530A-35AB-5CE7-516F-932F1D1E0D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B791FC0-9E4D-38AA-7C9B-95B4491C90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4C4D3E-345F-7CA8-74BE-984228FB13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E3FFD-9104-0A49-8B6A-DA275BE278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493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781800" y="190500"/>
            <a:ext cx="1752600" cy="58293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0" y="190500"/>
            <a:ext cx="5105400" cy="58293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F77679-7BB0-00DA-DEE1-CCEA960307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4E0328-A3D3-6D1C-D888-9F18E5C6B9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99BD8B-446F-192E-A36D-74548555C3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BDE16-4F14-EC4A-B35E-361D15CE154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759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14B72D-72CF-29E7-D2D0-AABCE10A53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B49ED8-6152-E72B-3272-64F93C5D9A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4F08C1B-3E11-A574-AB01-82BB385140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3EEF3-9C06-8644-937A-5F733AB93B8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438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25F2E1-9466-9B99-D238-1097BA92C4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1BEBD4-C022-9303-5380-68C595235B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33731C-F90A-26F9-17E3-249DD8E50A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4DEF2-0BF6-6F46-82A4-14B2EB2117C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796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5400" y="1905000"/>
            <a:ext cx="3429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6077C-B24C-F7CA-387A-B9C03D6BFD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7876C-87C1-C381-3069-77D05940BF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54BB6-1F46-ADB8-25E1-28E3CE815B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EED5D-65B2-E44D-88C4-A049072B31A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594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468FFB6-641F-DA98-0F29-872A514863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C52256C-6A27-894A-BDF9-97F5E535EA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8D3FE8D-0C80-BF96-149F-7B48C0F1A0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5A297-BDEA-0345-B599-EDD98CEE003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421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EE03267-3AC9-5F20-3C41-999FE599C0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18EDDD-C1FB-402B-66B5-C226D17A06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68E754-26D1-801C-2BEE-AA28A1B764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D7646-7FB2-2648-B974-D34026D0A6F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9324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0C4DF52-1C41-D10A-0BD9-8488C4A559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6825CA0-45C6-1C03-8F47-2665B3CA26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9B59B74-8F6B-54E9-9CDB-3012A712A3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B1C3E-EB61-B047-9EDF-F9CBA33570C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844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282091-515B-3D11-F7B7-03EC3951D8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8DBA2-5084-3553-9DBD-81369CE222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25472B-8B8E-24E0-A1B9-82D994347C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EA9E9-8545-5545-94AA-CF679CF9B6C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828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15C96E-3C8F-FBA6-7D37-4953A72B42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0D4838-2B9B-2F12-49F6-30CD88B74B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8AD02-D80C-6741-6668-5B5DEEB7D4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2EEFB3-ED8A-7C47-9BF7-5B080BC37C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153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9C09A84-A33F-BC62-2F91-0B839B5D1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90500"/>
            <a:ext cx="70104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F5CB960-C438-5C50-2A5F-A4EB00C4E5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0" y="1905000"/>
            <a:ext cx="7010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CE82CB75-1BC6-343C-3EE8-19BA81414F1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000"/>
            </a:lvl1pPr>
          </a:lstStyle>
          <a:p>
            <a:pPr>
              <a:defRPr/>
            </a:pPr>
            <a:r>
              <a:rPr lang="zh-TW" altLang="en-US"/>
              <a:t>專案管理(第4版)</a:t>
            </a:r>
            <a:endParaRPr lang="en-US" altLang="zh-TW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1BAE3A8E-A690-32D1-2D94-C80C93BE167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0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66247ACB-B63F-BC31-AC39-B9F41A70AB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0" y="6248400"/>
            <a:ext cx="1295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fld id="{C259EFAD-F97C-8D40-8D48-9198CD2AFA5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32479D43-7B88-F98C-9ECC-4F351139C4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2" name="Oval 8">
            <a:extLst>
              <a:ext uri="{FF2B5EF4-FFF2-40B4-BE49-F238E27FC236}">
                <a16:creationId xmlns:a16="http://schemas.microsoft.com/office/drawing/2014/main" id="{6A52E9AF-5E90-8FAB-E679-1D3E9134B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sp>
        <p:nvSpPr>
          <p:cNvPr id="1033" name="Oval 9">
            <a:extLst>
              <a:ext uri="{FF2B5EF4-FFF2-40B4-BE49-F238E27FC236}">
                <a16:creationId xmlns:a16="http://schemas.microsoft.com/office/drawing/2014/main" id="{9C846459-BC2F-5364-6867-17AC2CF85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sp>
        <p:nvSpPr>
          <p:cNvPr id="1034" name="Oval 10">
            <a:extLst>
              <a:ext uri="{FF2B5EF4-FFF2-40B4-BE49-F238E27FC236}">
                <a16:creationId xmlns:a16="http://schemas.microsoft.com/office/drawing/2014/main" id="{F343B255-1B7B-92E3-EDE7-F14C9FC8F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kumimoji="0" lang="zh-TW" altLang="zh-TW" sz="2400">
              <a:latin typeface="Times New Roman" panose="02020603050405020304" pitchFamily="18" charset="0"/>
            </a:endParaRP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8AFD43B4-671A-3E1A-CA57-A964289098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165850"/>
            <a:ext cx="1371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¢"/>
        <a:defRPr kumimoji="1"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qIlmrrFpqI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498ABCA9-A295-2A5C-D81F-93EE181B51D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品質管理 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B9D195A2-7DBB-6463-9808-93098C9A78B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TW" altLang="en-US"/>
              <a:t>授課教師</a:t>
            </a:r>
            <a:r>
              <a:rPr lang="en-US" altLang="zh-TW"/>
              <a:t>:</a:t>
            </a:r>
            <a:r>
              <a:rPr lang="zh-TW" altLang="en-US"/>
              <a:t>賴佳瑜老師</a:t>
            </a:r>
            <a:endParaRPr lang="en-US" altLang="zh-TW"/>
          </a:p>
          <a:p>
            <a:pPr eaLnBrk="1" hangingPunct="1">
              <a:buFont typeface="Wingdings" pitchFamily="2" charset="2"/>
              <a:buNone/>
            </a:pPr>
            <a:r>
              <a:rPr lang="en-US" altLang="zh-TW"/>
              <a:t>2021/11/23</a:t>
            </a:r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標題 1">
            <a:extLst>
              <a:ext uri="{FF2B5EF4-FFF2-40B4-BE49-F238E27FC236}">
                <a16:creationId xmlns:a16="http://schemas.microsoft.com/office/drawing/2014/main" id="{398A3C14-DF77-93BA-E738-16FFF01B9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4578" name="內容版面配置區 2">
            <a:extLst>
              <a:ext uri="{FF2B5EF4-FFF2-40B4-BE49-F238E27FC236}">
                <a16:creationId xmlns:a16="http://schemas.microsoft.com/office/drawing/2014/main" id="{1ABBCD91-71CA-5C0C-50DE-19E376C5FE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4579" name="日期版面配置區 3">
            <a:extLst>
              <a:ext uri="{FF2B5EF4-FFF2-40B4-BE49-F238E27FC236}">
                <a16:creationId xmlns:a16="http://schemas.microsoft.com/office/drawing/2014/main" id="{E336C4DD-92C2-D25D-EF66-07C311EE391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  <p:pic>
        <p:nvPicPr>
          <p:cNvPr id="24580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33AC06E-E5A7-A2FC-8D24-8F82956BF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88"/>
            <a:ext cx="914400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文字方塊 6">
            <a:extLst>
              <a:ext uri="{FF2B5EF4-FFF2-40B4-BE49-F238E27FC236}">
                <a16:creationId xmlns:a16="http://schemas.microsoft.com/office/drawing/2014/main" id="{FEAE57F1-E86E-4EA5-ECCF-4FE13F0DF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6400800"/>
            <a:ext cx="554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https://www.ipasscamp.com/video/unit08-02-6th.html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標題 1">
            <a:extLst>
              <a:ext uri="{FF2B5EF4-FFF2-40B4-BE49-F238E27FC236}">
                <a16:creationId xmlns:a16="http://schemas.microsoft.com/office/drawing/2014/main" id="{DBE4FC44-7A9B-64DC-0863-6E8A5C2B1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5602" name="內容版面配置區 2">
            <a:extLst>
              <a:ext uri="{FF2B5EF4-FFF2-40B4-BE49-F238E27FC236}">
                <a16:creationId xmlns:a16="http://schemas.microsoft.com/office/drawing/2014/main" id="{4E155503-9CED-3C49-C8F4-DD8B924DDB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5603" name="日期版面配置區 3">
            <a:extLst>
              <a:ext uri="{FF2B5EF4-FFF2-40B4-BE49-F238E27FC236}">
                <a16:creationId xmlns:a16="http://schemas.microsoft.com/office/drawing/2014/main" id="{B2C06696-1FD3-B2CE-14B8-28466F8BC12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  <p:pic>
        <p:nvPicPr>
          <p:cNvPr id="25604" name="圖片 4">
            <a:extLst>
              <a:ext uri="{FF2B5EF4-FFF2-40B4-BE49-F238E27FC236}">
                <a16:creationId xmlns:a16="http://schemas.microsoft.com/office/drawing/2014/main" id="{C54BEDD2-2346-0857-A927-59590CD3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144000" cy="68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日期版面配置區 3">
            <a:extLst>
              <a:ext uri="{FF2B5EF4-FFF2-40B4-BE49-F238E27FC236}">
                <a16:creationId xmlns:a16="http://schemas.microsoft.com/office/drawing/2014/main" id="{46821224-B50C-B835-2654-B0080DA1AC4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DFDDD26-8BEE-4004-2574-24F95291B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品質衡量標準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81DCB8C-DB77-6853-4DD5-90269E5C9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/>
              <a:t>品質衡量標準</a:t>
            </a:r>
            <a:r>
              <a:rPr lang="en-US" altLang="zh-TW" dirty="0"/>
              <a:t>(Quality metric)</a:t>
            </a:r>
            <a:r>
              <a:rPr lang="zh-TW" altLang="en-US" dirty="0"/>
              <a:t>，它描述正在衡量什麼，以及如何用「</a:t>
            </a:r>
            <a:r>
              <a:rPr lang="zh-TW" altLang="en-US" dirty="0">
                <a:highlight>
                  <a:srgbClr val="FFFF00"/>
                </a:highlight>
              </a:rPr>
              <a:t>執行品質控制</a:t>
            </a:r>
            <a:r>
              <a:rPr lang="zh-TW" altLang="en-US" dirty="0"/>
              <a:t>」流程來做衡量</a:t>
            </a:r>
          </a:p>
          <a:p>
            <a:pPr eaLnBrk="1" hangingPunct="1">
              <a:defRPr/>
            </a:pPr>
            <a:r>
              <a:rPr lang="zh-TW" altLang="en-US" dirty="0"/>
              <a:t>常見的品質衡量標準，包含</a:t>
            </a:r>
          </a:p>
          <a:p>
            <a:pPr lvl="1" eaLnBrk="1" hangingPunct="1">
              <a:defRPr/>
            </a:pPr>
            <a:r>
              <a:rPr lang="zh-TW" altLang="en-US" dirty="0">
                <a:highlight>
                  <a:srgbClr val="FFFF00"/>
                </a:highlight>
              </a:rPr>
              <a:t>缺陷密度</a:t>
            </a:r>
            <a:r>
              <a:rPr lang="en-US" altLang="zh-TW" dirty="0"/>
              <a:t>(defect density)</a:t>
            </a:r>
            <a:r>
              <a:rPr lang="zh-TW" altLang="en-US" dirty="0"/>
              <a:t>衡量</a:t>
            </a:r>
          </a:p>
          <a:p>
            <a:pPr lvl="1" eaLnBrk="1" hangingPunct="1">
              <a:defRPr/>
            </a:pPr>
            <a:r>
              <a:rPr lang="zh-TW" altLang="en-US" dirty="0">
                <a:highlight>
                  <a:srgbClr val="FFFF00"/>
                </a:highlight>
              </a:rPr>
              <a:t>故障率</a:t>
            </a:r>
            <a:r>
              <a:rPr lang="en-US" altLang="zh-TW" dirty="0"/>
              <a:t>(failure rate)</a:t>
            </a:r>
          </a:p>
          <a:p>
            <a:pPr lvl="1" eaLnBrk="1" hangingPunct="1">
              <a:defRPr/>
            </a:pPr>
            <a:r>
              <a:rPr lang="zh-TW" altLang="en-US" dirty="0">
                <a:highlight>
                  <a:srgbClr val="FFFF00"/>
                </a:highlight>
              </a:rPr>
              <a:t>可靠度</a:t>
            </a:r>
            <a:r>
              <a:rPr lang="en-US" altLang="zh-TW" dirty="0"/>
              <a:t>(availability reliability)</a:t>
            </a:r>
          </a:p>
          <a:p>
            <a:pPr lvl="1" eaLnBrk="1" hangingPunct="1">
              <a:defRPr/>
            </a:pPr>
            <a:r>
              <a:rPr lang="zh-TW" altLang="en-US" dirty="0">
                <a:highlight>
                  <a:srgbClr val="FFFF00"/>
                </a:highlight>
              </a:rPr>
              <a:t>測試涵蓋範圍</a:t>
            </a:r>
            <a:r>
              <a:rPr lang="en-US" altLang="zh-TW" dirty="0"/>
              <a:t>(test coverage)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日期版面配置區 3">
            <a:extLst>
              <a:ext uri="{FF2B5EF4-FFF2-40B4-BE49-F238E27FC236}">
                <a16:creationId xmlns:a16="http://schemas.microsoft.com/office/drawing/2014/main" id="{17772DF1-DA6B-6058-D3E5-E31F37D5063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B05D6728-C4CA-3FEF-291F-5F103E539A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品質政策 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222B6B0-FE13-199A-6A28-BBCE24319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品質政策是由經營管理階層所公佈的指導原則，同時描述公司所進行的專案應採用什麼品質政策</a:t>
            </a:r>
          </a:p>
          <a:p>
            <a:pPr eaLnBrk="1" hangingPunct="1"/>
            <a:r>
              <a:rPr lang="zh-TW" altLang="en-US"/>
              <a:t>是</a:t>
            </a:r>
            <a:r>
              <a:rPr lang="zh-TW" altLang="en-US" b="1"/>
              <a:t>「</a:t>
            </a:r>
            <a:r>
              <a:rPr lang="zh-TW" altLang="en-US"/>
              <a:t>組織流程資產」投入的一部份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日期版面配置區 3">
            <a:extLst>
              <a:ext uri="{FF2B5EF4-FFF2-40B4-BE49-F238E27FC236}">
                <a16:creationId xmlns:a16="http://schemas.microsoft.com/office/drawing/2014/main" id="{D18F81BE-7A92-7C9F-9720-3672B802EC0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BF233EF1-A7B9-9D3B-2092-32DF97D59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符合品質要求的主要效益 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BC97BF9-DF31-7183-3483-ED46860794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利害關係人滿意度增加</a:t>
            </a:r>
          </a:p>
          <a:p>
            <a:pPr eaLnBrk="1" hangingPunct="1"/>
            <a:r>
              <a:rPr lang="zh-TW" altLang="en-US"/>
              <a:t>較少重工</a:t>
            </a:r>
          </a:p>
          <a:p>
            <a:pPr eaLnBrk="1" hangingPunct="1"/>
            <a:r>
              <a:rPr lang="zh-TW" altLang="en-US"/>
              <a:t>生產力更高</a:t>
            </a:r>
          </a:p>
          <a:p>
            <a:pPr eaLnBrk="1" hangingPunct="1"/>
            <a:r>
              <a:rPr lang="zh-TW" altLang="en-US"/>
              <a:t>成本更低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日期版面配置區 3">
            <a:extLst>
              <a:ext uri="{FF2B5EF4-FFF2-40B4-BE49-F238E27FC236}">
                <a16:creationId xmlns:a16="http://schemas.microsoft.com/office/drawing/2014/main" id="{7688F0B5-2C68-DC40-4CBA-290FBDBD7CA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EED6EC1-CC8E-5435-1D3E-36BD397611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品質成本</a:t>
            </a:r>
            <a:r>
              <a:rPr lang="en-US" altLang="zh-TW"/>
              <a:t>(Cost of Quality)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273749A-59EA-B64E-BD5E-238CB9960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是指按照品質標準生產專案產品或服務的總成本</a:t>
            </a:r>
          </a:p>
          <a:p>
            <a:pPr eaLnBrk="1" hangingPunct="1"/>
            <a:r>
              <a:rPr lang="zh-TW" altLang="en-US"/>
              <a:t>有三種與品質成本有關的成本：</a:t>
            </a:r>
          </a:p>
          <a:p>
            <a:pPr lvl="1" eaLnBrk="1" hangingPunct="1"/>
            <a:r>
              <a:rPr lang="zh-TW" altLang="en-US"/>
              <a:t>預防成本</a:t>
            </a:r>
            <a:r>
              <a:rPr lang="en-US" altLang="zh-TW"/>
              <a:t>(prevention costs) </a:t>
            </a:r>
          </a:p>
          <a:p>
            <a:pPr lvl="1" eaLnBrk="1" hangingPunct="1"/>
            <a:r>
              <a:rPr lang="zh-TW" altLang="en-US"/>
              <a:t>評估成本</a:t>
            </a:r>
            <a:r>
              <a:rPr lang="en-US" altLang="zh-TW"/>
              <a:t>(appraisal costs) </a:t>
            </a:r>
          </a:p>
          <a:p>
            <a:pPr lvl="1" eaLnBrk="1" hangingPunct="1"/>
            <a:r>
              <a:rPr lang="zh-TW" altLang="en-US"/>
              <a:t>失敗成本</a:t>
            </a:r>
            <a:r>
              <a:rPr lang="en-US" altLang="zh-TW"/>
              <a:t>(failure costs) </a:t>
            </a:r>
          </a:p>
          <a:p>
            <a:pPr lvl="2" eaLnBrk="1" hangingPunct="1"/>
            <a:r>
              <a:rPr lang="zh-TW" altLang="en-US"/>
              <a:t>內部失敗成本</a:t>
            </a:r>
            <a:r>
              <a:rPr lang="en-US" altLang="zh-TW"/>
              <a:t>(internal failure costs) </a:t>
            </a:r>
          </a:p>
          <a:p>
            <a:pPr lvl="2" eaLnBrk="1" hangingPunct="1"/>
            <a:r>
              <a:rPr lang="zh-TW" altLang="en-US"/>
              <a:t>外部失敗成本</a:t>
            </a:r>
            <a:r>
              <a:rPr lang="en-US" altLang="zh-TW"/>
              <a:t>(external failure)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標題 1">
            <a:extLst>
              <a:ext uri="{FF2B5EF4-FFF2-40B4-BE49-F238E27FC236}">
                <a16:creationId xmlns:a16="http://schemas.microsoft.com/office/drawing/2014/main" id="{E12108BF-66A5-0B78-A425-052E833425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8610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5FB0B5AD-6AE8-6573-C475-A074501092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79388"/>
            <a:ext cx="7010400" cy="4044950"/>
          </a:xfrm>
        </p:spPr>
      </p:pic>
      <p:sp>
        <p:nvSpPr>
          <p:cNvPr id="68611" name="日期版面配置區 3">
            <a:extLst>
              <a:ext uri="{FF2B5EF4-FFF2-40B4-BE49-F238E27FC236}">
                <a16:creationId xmlns:a16="http://schemas.microsoft.com/office/drawing/2014/main" id="{020AFDA6-4F68-8379-D0C7-69646776B2C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  <p:pic>
        <p:nvPicPr>
          <p:cNvPr id="68612" name="圖片 7">
            <a:extLst>
              <a:ext uri="{FF2B5EF4-FFF2-40B4-BE49-F238E27FC236}">
                <a16:creationId xmlns:a16="http://schemas.microsoft.com/office/drawing/2014/main" id="{7CAE0A03-77DE-0659-08C3-C2FCBFB2B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6838"/>
            <a:ext cx="561975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日期版面配置區 3">
            <a:extLst>
              <a:ext uri="{FF2B5EF4-FFF2-40B4-BE49-F238E27FC236}">
                <a16:creationId xmlns:a16="http://schemas.microsoft.com/office/drawing/2014/main" id="{9000A87D-7707-7CC2-5116-2E697ADD8B2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87FD444C-2547-764E-EB5C-C32554C4C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品質基線</a:t>
            </a:r>
            <a:r>
              <a:rPr lang="en-US" altLang="zh-TW"/>
              <a:t>(Quality Baseline) 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6DF5FA6-B8E6-1D98-4727-FDE308EF5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>
                <a:highlight>
                  <a:srgbClr val="FFFF00"/>
                </a:highlight>
              </a:rPr>
              <a:t>品質基線是專案的品質目的</a:t>
            </a:r>
            <a:r>
              <a:rPr lang="zh-TW" altLang="en-US" dirty="0"/>
              <a:t>，它是當執行品質流程時，用來衡量與報告品質的依據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/>
              <a:t>品質基線就是把一系列的「</a:t>
            </a:r>
            <a:r>
              <a:rPr lang="zh-TW" altLang="en-US" dirty="0">
                <a:highlight>
                  <a:srgbClr val="FFFF00"/>
                </a:highlight>
              </a:rPr>
              <a:t>品質標準</a:t>
            </a:r>
            <a:r>
              <a:rPr lang="zh-TW" altLang="en-US" dirty="0"/>
              <a:t>」串連成像一條線般，以作為衡量與報告品質的基準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日期版面配置區 3">
            <a:extLst>
              <a:ext uri="{FF2B5EF4-FFF2-40B4-BE49-F238E27FC236}">
                <a16:creationId xmlns:a16="http://schemas.microsoft.com/office/drawing/2014/main" id="{81822D9D-CB1D-BAE9-2327-C1F508990BE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D49AA8D-6D75-EC2F-94DD-98BF7D0F87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流程改善計畫</a:t>
            </a:r>
            <a:br>
              <a:rPr lang="zh-TW" altLang="en-US"/>
            </a:br>
            <a:r>
              <a:rPr lang="en-US" altLang="zh-TW"/>
              <a:t>(Process improvement plan) 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249B202-925B-B1B1-56C5-F5240FB25E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>
                <a:highlight>
                  <a:srgbClr val="FFFF00"/>
                </a:highlight>
              </a:rPr>
              <a:t>流程改善計畫</a:t>
            </a:r>
            <a:r>
              <a:rPr lang="zh-TW" altLang="en-US" dirty="0"/>
              <a:t>是專案管理計畫的子計畫，主要焦點在找出流程或活動的無效率之處，進而提高顧客價值 </a:t>
            </a:r>
          </a:p>
        </p:txBody>
      </p:sp>
      <p:sp>
        <p:nvSpPr>
          <p:cNvPr id="31748" name="文字方塊 5">
            <a:extLst>
              <a:ext uri="{FF2B5EF4-FFF2-40B4-BE49-F238E27FC236}">
                <a16:creationId xmlns:a16="http://schemas.microsoft.com/office/drawing/2014/main" id="{B4352F58-23C7-AF6A-EC44-058EC8F24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6197600"/>
            <a:ext cx="5832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https://www.youtube.com/watch?v=w0qMJ-lubn4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日期版面配置區 3">
            <a:extLst>
              <a:ext uri="{FF2B5EF4-FFF2-40B4-BE49-F238E27FC236}">
                <a16:creationId xmlns:a16="http://schemas.microsoft.com/office/drawing/2014/main" id="{12AFD5BB-091B-DDF0-31A3-08D6C891329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266D85AA-8603-082C-6B61-6FC62A5D1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改善流程時，需考慮許多要件，例如 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55BAA2DD-1077-A6B1-B996-0A298CAA1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>
                <a:highlight>
                  <a:srgbClr val="FFFF00"/>
                </a:highlight>
              </a:rPr>
              <a:t>流程界限</a:t>
            </a:r>
            <a:r>
              <a:rPr lang="zh-TW" altLang="en-US" dirty="0"/>
              <a:t>：描述流程目的及預定開始與結束日期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>
                <a:highlight>
                  <a:srgbClr val="FFFF00"/>
                </a:highlight>
              </a:rPr>
              <a:t>流程型態</a:t>
            </a:r>
            <a:r>
              <a:rPr lang="zh-TW" altLang="en-US" dirty="0"/>
              <a:t>：過程流程圖，以便於介面和介面分析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>
                <a:highlight>
                  <a:srgbClr val="FFFF00"/>
                </a:highlight>
              </a:rPr>
              <a:t>流程衡量標準</a:t>
            </a:r>
            <a:r>
              <a:rPr lang="zh-TW" altLang="en-US" dirty="0"/>
              <a:t>：對過程狀態進行控制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>
                <a:highlight>
                  <a:srgbClr val="FFFF00"/>
                </a:highlight>
              </a:rPr>
              <a:t>績效改進目標</a:t>
            </a:r>
            <a:r>
              <a:rPr lang="zh-TW" altLang="en-US" dirty="0"/>
              <a:t>：指導過程改進活動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日期版面配置區 3">
            <a:extLst>
              <a:ext uri="{FF2B5EF4-FFF2-40B4-BE49-F238E27FC236}">
                <a16:creationId xmlns:a16="http://schemas.microsoft.com/office/drawing/2014/main" id="{ED131C20-61D5-4149-E957-119F08A4880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01B8362-EC95-A18A-C1E9-A89F444879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/>
              <a:t>本章學習重點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48535E7-B2E8-7213-8436-92922CDDFD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品質規劃</a:t>
            </a:r>
            <a:r>
              <a:rPr lang="en-US" altLang="zh-TW"/>
              <a:t>(Quality Planning</a:t>
            </a:r>
            <a:r>
              <a:rPr lang="zh-TW" altLang="en-US"/>
              <a:t>，</a:t>
            </a:r>
            <a:r>
              <a:rPr lang="en-US" altLang="zh-TW"/>
              <a:t>QP)</a:t>
            </a:r>
          </a:p>
          <a:p>
            <a:pPr eaLnBrk="1" hangingPunct="1"/>
            <a:r>
              <a:rPr lang="zh-TW" altLang="en-US"/>
              <a:t>品質保證</a:t>
            </a:r>
            <a:r>
              <a:rPr lang="en-US" altLang="zh-TW"/>
              <a:t>(Quality Assurance</a:t>
            </a:r>
            <a:r>
              <a:rPr lang="zh-TW" altLang="en-US"/>
              <a:t>，</a:t>
            </a:r>
            <a:r>
              <a:rPr lang="en-US" altLang="zh-TW"/>
              <a:t>QA)</a:t>
            </a:r>
          </a:p>
          <a:p>
            <a:pPr eaLnBrk="1" hangingPunct="1"/>
            <a:r>
              <a:rPr lang="zh-TW" altLang="en-US"/>
              <a:t>品質控制</a:t>
            </a:r>
            <a:r>
              <a:rPr lang="en-US" altLang="zh-TW"/>
              <a:t>(Quality Control</a:t>
            </a:r>
            <a:r>
              <a:rPr lang="zh-TW" altLang="en-US"/>
              <a:t>，</a:t>
            </a:r>
            <a:r>
              <a:rPr lang="en-US" altLang="zh-TW"/>
              <a:t>QC)</a:t>
            </a:r>
          </a:p>
        </p:txBody>
      </p:sp>
      <p:sp>
        <p:nvSpPr>
          <p:cNvPr id="16388" name="文字方塊 2">
            <a:extLst>
              <a:ext uri="{FF2B5EF4-FFF2-40B4-BE49-F238E27FC236}">
                <a16:creationId xmlns:a16="http://schemas.microsoft.com/office/drawing/2014/main" id="{C5213655-DCEB-4E12-CE8E-1A57EC575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6400800"/>
            <a:ext cx="5260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https://www.youtube.com/watch?v=xDyQ9qSlIWA</a:t>
            </a:r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>
            <a:extLst>
              <a:ext uri="{FF2B5EF4-FFF2-40B4-BE49-F238E27FC236}">
                <a16:creationId xmlns:a16="http://schemas.microsoft.com/office/drawing/2014/main" id="{B0ED3BFB-FAA2-011E-DFD7-A3F6902608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3794" name="內容版面配置區 2">
            <a:extLst>
              <a:ext uri="{FF2B5EF4-FFF2-40B4-BE49-F238E27FC236}">
                <a16:creationId xmlns:a16="http://schemas.microsoft.com/office/drawing/2014/main" id="{60A3D48F-630F-1566-BCD7-E908FCC7B6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3795" name="日期版面配置區 3">
            <a:extLst>
              <a:ext uri="{FF2B5EF4-FFF2-40B4-BE49-F238E27FC236}">
                <a16:creationId xmlns:a16="http://schemas.microsoft.com/office/drawing/2014/main" id="{F3674929-D9F1-1B15-585F-FEF9C7F5E46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  <p:pic>
        <p:nvPicPr>
          <p:cNvPr id="33796" name="圖片 4">
            <a:extLst>
              <a:ext uri="{FF2B5EF4-FFF2-40B4-BE49-F238E27FC236}">
                <a16:creationId xmlns:a16="http://schemas.microsoft.com/office/drawing/2014/main" id="{7F432612-3D32-5322-2E2E-5405C84B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96850"/>
            <a:ext cx="7634287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日期版面配置區 3">
            <a:extLst>
              <a:ext uri="{FF2B5EF4-FFF2-40B4-BE49-F238E27FC236}">
                <a16:creationId xmlns:a16="http://schemas.microsoft.com/office/drawing/2014/main" id="{504FD8F1-134D-A46B-2BB3-A506990EE8E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14295969-405D-6D13-6D85-0A7157B9A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品質保證</a:t>
            </a:r>
            <a:br>
              <a:rPr lang="zh-TW" altLang="en-US"/>
            </a:br>
            <a:r>
              <a:rPr lang="en-US" altLang="zh-TW"/>
              <a:t>(Quality Assurance</a:t>
            </a:r>
            <a:r>
              <a:rPr lang="zh-TW" altLang="en-US"/>
              <a:t>，</a:t>
            </a:r>
            <a:r>
              <a:rPr lang="en-US" altLang="zh-TW"/>
              <a:t>QA)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D9BDC67C-E92A-874F-F508-E968B0A14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/>
              <a:t>是指透過有</a:t>
            </a:r>
            <a:r>
              <a:rPr lang="zh-TW" altLang="en-US" b="1" dirty="0">
                <a:solidFill>
                  <a:srgbClr val="FF2F92"/>
                </a:solidFill>
              </a:rPr>
              <a:t>系統地實施計畫中的品質活動</a:t>
            </a:r>
            <a:r>
              <a:rPr lang="zh-TW" altLang="en-US" dirty="0"/>
              <a:t>，確保</a:t>
            </a:r>
            <a:r>
              <a:rPr lang="zh-TW" altLang="en-US" dirty="0">
                <a:highlight>
                  <a:srgbClr val="FFFF00"/>
                </a:highlight>
              </a:rPr>
              <a:t>專案實施滿足要求所需的所有過程</a:t>
            </a:r>
            <a:r>
              <a:rPr lang="zh-TW" altLang="en-US" dirty="0"/>
              <a:t>。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/>
              <a:t>品質保證就是用來確保專案執行時，滿足專案管理計畫中所規劃之品質標準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/>
              <a:t>「品質規劃」流程規劃出專案品質標準，並決定如何滿足這些標準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版面配置區 3">
            <a:extLst>
              <a:ext uri="{FF2B5EF4-FFF2-40B4-BE49-F238E27FC236}">
                <a16:creationId xmlns:a16="http://schemas.microsoft.com/office/drawing/2014/main" id="{7F21456E-2FF3-2593-2B77-5A39C326AAA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95B79156-5CC8-A7CD-E5F7-BFB6F39C94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品質保證的投入 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836B40A8-7457-E280-413A-85EF2D3E3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600"/>
              <a:t>品質管理計畫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品質衡量標準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流程改善計畫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工作績效資訊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品質控制衡量方法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經核准的變更請求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已實施的變更請求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已實施的矯正行動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已實施的瑕疵修復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已實施的預防行動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日期版面配置區 3">
            <a:extLst>
              <a:ext uri="{FF2B5EF4-FFF2-40B4-BE49-F238E27FC236}">
                <a16:creationId xmlns:a16="http://schemas.microsoft.com/office/drawing/2014/main" id="{5936D674-53CA-EBCE-3BE2-B739FB26673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188E7D0A-BF5B-4AD0-A3CC-D82D0AF717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品質稽核</a:t>
            </a:r>
            <a:r>
              <a:rPr lang="en-US" altLang="zh-TW"/>
              <a:t>(Quality audits) 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9C2D2ED-431A-335B-9DA4-EF9E4467A7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「品質稽核」是「品質保證」常用的工具與技巧</a:t>
            </a:r>
          </a:p>
          <a:p>
            <a:pPr eaLnBrk="1" hangingPunct="1"/>
            <a:r>
              <a:rPr lang="zh-TW" altLang="en-US"/>
              <a:t>品質稽核是一種結構化而又獨立的審查，以決定專案活動是否符合專案的政策、流程及程序。</a:t>
            </a:r>
          </a:p>
          <a:p>
            <a:pPr eaLnBrk="1" hangingPunct="1"/>
            <a:r>
              <a:rPr lang="zh-TW" altLang="en-US"/>
              <a:t>其目標是辨識出有那些使用於專案中的政策、流程及程序是無效能的與無效率的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標題 1">
            <a:extLst>
              <a:ext uri="{FF2B5EF4-FFF2-40B4-BE49-F238E27FC236}">
                <a16:creationId xmlns:a16="http://schemas.microsoft.com/office/drawing/2014/main" id="{239811E6-0102-C997-1F46-2D549FCB4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9634" name="內容版面配置區 7" descr="一張含有 桌 的圖片&#10;&#10;自動產生的描述">
            <a:extLst>
              <a:ext uri="{FF2B5EF4-FFF2-40B4-BE49-F238E27FC236}">
                <a16:creationId xmlns:a16="http://schemas.microsoft.com/office/drawing/2014/main" id="{83F9E403-6396-E821-AF7F-0C5B543377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4463" y="622300"/>
            <a:ext cx="6796087" cy="4751388"/>
          </a:xfrm>
        </p:spPr>
      </p:pic>
      <p:sp>
        <p:nvSpPr>
          <p:cNvPr id="69635" name="日期版面配置區 3">
            <a:extLst>
              <a:ext uri="{FF2B5EF4-FFF2-40B4-BE49-F238E27FC236}">
                <a16:creationId xmlns:a16="http://schemas.microsoft.com/office/drawing/2014/main" id="{764081D5-3D25-6414-3D8E-087A274C905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  <p:sp>
        <p:nvSpPr>
          <p:cNvPr id="69636" name="文字方塊 5">
            <a:extLst>
              <a:ext uri="{FF2B5EF4-FFF2-40B4-BE49-F238E27FC236}">
                <a16:creationId xmlns:a16="http://schemas.microsoft.com/office/drawing/2014/main" id="{AC651956-43D6-2051-60B9-049459FB1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246813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https://www.youtube.com/watch?v=a6WdDGCCKsQ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日期版面配置區 3">
            <a:extLst>
              <a:ext uri="{FF2B5EF4-FFF2-40B4-BE49-F238E27FC236}">
                <a16:creationId xmlns:a16="http://schemas.microsoft.com/office/drawing/2014/main" id="{6EC72029-6905-4607-AAAF-66CB4A30784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12E5F9BF-DFF0-233E-8D8E-13753A67CB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品質稽核</a:t>
            </a:r>
            <a:r>
              <a:rPr lang="en-US" altLang="zh-TW"/>
              <a:t>(Quality audits)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4ADFAFD9-B1B1-4A65-C648-0601B71E9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>
                <a:solidFill>
                  <a:srgbClr val="FF2F92"/>
                </a:solidFill>
              </a:rPr>
              <a:t>品質稽核</a:t>
            </a:r>
            <a:r>
              <a:rPr lang="zh-TW" altLang="en-US" dirty="0"/>
              <a:t>是由受過訓練的</a:t>
            </a:r>
            <a:r>
              <a:rPr lang="zh-TW" altLang="en-US" dirty="0">
                <a:highlight>
                  <a:srgbClr val="FFFF00"/>
                </a:highlight>
              </a:rPr>
              <a:t>稽核員或第三方檢閱人所執行的獨立檢閱</a:t>
            </a:r>
            <a:r>
              <a:rPr lang="zh-TW" altLang="en-US" dirty="0"/>
              <a:t>。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/>
              <a:t>品質稽核的目的與執行</a:t>
            </a:r>
            <a:r>
              <a:rPr lang="zh-TW" altLang="en-US" dirty="0">
                <a:solidFill>
                  <a:srgbClr val="FF2F92"/>
                </a:solidFill>
              </a:rPr>
              <a:t>「品質保證」流程的目的相同</a:t>
            </a:r>
            <a:r>
              <a:rPr lang="zh-TW" altLang="en-US" dirty="0"/>
              <a:t>，這些稽核也能檢視與發現無效率的流程與程序 </a:t>
            </a:r>
          </a:p>
          <a:p>
            <a:pPr eaLnBrk="1" hangingPunct="1">
              <a:buFont typeface="Wingdings" charset="2"/>
              <a:buChar char="¢"/>
              <a:defRPr/>
            </a:pPr>
            <a:endParaRPr lang="zh-TW" altLang="en-US" dirty="0"/>
          </a:p>
        </p:txBody>
      </p:sp>
      <p:pic>
        <p:nvPicPr>
          <p:cNvPr id="37892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FE708C50-5B56-08D1-0018-657090E4D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8" y="4622800"/>
            <a:ext cx="5140325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日期版面配置區 3">
            <a:extLst>
              <a:ext uri="{FF2B5EF4-FFF2-40B4-BE49-F238E27FC236}">
                <a16:creationId xmlns:a16="http://schemas.microsoft.com/office/drawing/2014/main" id="{30F73C3B-9BFF-19F1-EE4B-776D4DB3C12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EAF2FC2A-0284-04F4-FC41-7E07DFA846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正確執行的品質稽核將會提供下列效益 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F3E97F8-B769-AC79-ED28-D11BD3FFA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專案產品適用，且符合安全標準</a:t>
            </a:r>
          </a:p>
          <a:p>
            <a:pPr eaLnBrk="1" hangingPunct="1"/>
            <a:r>
              <a:rPr lang="zh-TW" altLang="en-US"/>
              <a:t>遵守現行法律與標準</a:t>
            </a:r>
          </a:p>
          <a:p>
            <a:pPr eaLnBrk="1" hangingPunct="1"/>
            <a:r>
              <a:rPr lang="zh-TW" altLang="en-US"/>
              <a:t>必要時會建議與實施矯正行動</a:t>
            </a:r>
          </a:p>
          <a:p>
            <a:pPr eaLnBrk="1" hangingPunct="1"/>
            <a:r>
              <a:rPr lang="zh-TW" altLang="en-US"/>
              <a:t>遵守專案品質計畫</a:t>
            </a:r>
          </a:p>
          <a:p>
            <a:pPr eaLnBrk="1" hangingPunct="1"/>
            <a:r>
              <a:rPr lang="zh-TW" altLang="en-US"/>
              <a:t>識別出品質改進</a:t>
            </a:r>
          </a:p>
          <a:p>
            <a:pPr eaLnBrk="1" hangingPunct="1"/>
            <a:r>
              <a:rPr lang="zh-TW" altLang="en-US"/>
              <a:t>經核准的變更、矯正行動、預防行動、以及瑕疵修復的實施都經過經認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日期版面配置區 3">
            <a:extLst>
              <a:ext uri="{FF2B5EF4-FFF2-40B4-BE49-F238E27FC236}">
                <a16:creationId xmlns:a16="http://schemas.microsoft.com/office/drawing/2014/main" id="{2D816627-C546-8D5C-AA54-8C0F23E9FC0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72C8F0C2-9D5E-F0B8-0C68-D80D4CCBD6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流程分析</a:t>
            </a:r>
            <a:r>
              <a:rPr lang="en-US" altLang="zh-TW"/>
              <a:t>(Process Analysis) 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21A1D8E-55A7-A0ED-ADAB-1108290AFB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459580"/>
            <a:ext cx="7010400" cy="4114800"/>
          </a:xfrm>
        </p:spPr>
        <p:txBody>
          <a:bodyPr/>
          <a:lstStyle/>
          <a:p>
            <a:pPr eaLnBrk="1" hangingPunct="1">
              <a:buFont typeface="Wingdings" charset="2"/>
              <a:buChar char="¢"/>
              <a:defRPr/>
            </a:pPr>
            <a:r>
              <a:rPr lang="zh-TW" altLang="en-US" sz="2800" dirty="0"/>
              <a:t>是「</a:t>
            </a:r>
            <a:r>
              <a:rPr lang="zh-TW" altLang="en-US" sz="2800" dirty="0">
                <a:highlight>
                  <a:srgbClr val="FFFF00"/>
                </a:highlight>
              </a:rPr>
              <a:t>品質保證</a:t>
            </a:r>
            <a:r>
              <a:rPr lang="zh-TW" altLang="en-US" sz="2800" dirty="0"/>
              <a:t>」常用的工具與技巧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sz="2800" dirty="0"/>
              <a:t>起源於古典工業工程之工作研究領域 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sz="2800" dirty="0"/>
              <a:t>「流程分析」是以</a:t>
            </a:r>
            <a:r>
              <a:rPr lang="zh-TW" altLang="en-US" sz="2800" dirty="0">
                <a:solidFill>
                  <a:srgbClr val="FF2F92"/>
                </a:solidFill>
              </a:rPr>
              <a:t>品質為核心</a:t>
            </a:r>
            <a:r>
              <a:rPr lang="zh-TW" altLang="en-US" sz="2800" dirty="0"/>
              <a:t>，以預防為根本手段，用於組織內流程的建立、維持及改善之一套有系統管理方式，其目的為針對流程內的作業活動進行分析、標準化、監督執行與持續改善  </a:t>
            </a:r>
          </a:p>
        </p:txBody>
      </p:sp>
      <p:pic>
        <p:nvPicPr>
          <p:cNvPr id="39940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FFD62A8F-E3BD-C916-ED80-9683C714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4721225"/>
            <a:ext cx="563562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EDCF78DE-16AC-354B-B826-7C10C76D50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692150"/>
            <a:ext cx="7258050" cy="4895850"/>
          </a:xfrm>
        </p:spPr>
      </p:pic>
      <p:sp>
        <p:nvSpPr>
          <p:cNvPr id="70658" name="日期版面配置區 3">
            <a:extLst>
              <a:ext uri="{FF2B5EF4-FFF2-40B4-BE49-F238E27FC236}">
                <a16:creationId xmlns:a16="http://schemas.microsoft.com/office/drawing/2014/main" id="{59B5B3AD-3D7A-41E7-0FC1-521528113AC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日期版面配置區 3">
            <a:extLst>
              <a:ext uri="{FF2B5EF4-FFF2-40B4-BE49-F238E27FC236}">
                <a16:creationId xmlns:a16="http://schemas.microsoft.com/office/drawing/2014/main" id="{B62D4B67-D60B-B031-79B9-37B5EC20D24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712EB3CF-EBA8-9B2B-6675-3B227968A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品質保證的產出 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6C150E45-1820-E2E2-B27C-B466EAA1C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請求變更</a:t>
            </a:r>
          </a:p>
          <a:p>
            <a:pPr eaLnBrk="1" hangingPunct="1"/>
            <a:r>
              <a:rPr lang="zh-TW" altLang="en-US"/>
              <a:t>建議的矯正行動</a:t>
            </a:r>
          </a:p>
          <a:p>
            <a:pPr eaLnBrk="1" hangingPunct="1"/>
            <a:r>
              <a:rPr lang="zh-TW" altLang="en-US"/>
              <a:t>組織流程資產更新</a:t>
            </a:r>
          </a:p>
          <a:p>
            <a:pPr eaLnBrk="1" hangingPunct="1"/>
            <a:r>
              <a:rPr lang="zh-TW" altLang="en-US"/>
              <a:t>專案管理計畫更新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標題 1">
            <a:extLst>
              <a:ext uri="{FF2B5EF4-FFF2-40B4-BE49-F238E27FC236}">
                <a16:creationId xmlns:a16="http://schemas.microsoft.com/office/drawing/2014/main" id="{858D3D32-5125-6601-DFB3-DE0F466D3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7410" name="日期版面配置區 2">
            <a:extLst>
              <a:ext uri="{FF2B5EF4-FFF2-40B4-BE49-F238E27FC236}">
                <a16:creationId xmlns:a16="http://schemas.microsoft.com/office/drawing/2014/main" id="{C6373E87-D688-43F5-1DF9-5764E55CB35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  <p:pic>
        <p:nvPicPr>
          <p:cNvPr id="17411" name="圖片 3">
            <a:extLst>
              <a:ext uri="{FF2B5EF4-FFF2-40B4-BE49-F238E27FC236}">
                <a16:creationId xmlns:a16="http://schemas.microsoft.com/office/drawing/2014/main" id="{75F107F0-714D-7835-6325-143040D2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190500"/>
            <a:ext cx="7964488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標題 1">
            <a:extLst>
              <a:ext uri="{FF2B5EF4-FFF2-40B4-BE49-F238E27FC236}">
                <a16:creationId xmlns:a16="http://schemas.microsoft.com/office/drawing/2014/main" id="{E12E64F5-8242-1574-1267-15BE075DEC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1986" name="內容版面配置區 2">
            <a:extLst>
              <a:ext uri="{FF2B5EF4-FFF2-40B4-BE49-F238E27FC236}">
                <a16:creationId xmlns:a16="http://schemas.microsoft.com/office/drawing/2014/main" id="{D87096C9-B92B-8EBF-D488-3BE7F77F9E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1987" name="日期版面配置區 3">
            <a:extLst>
              <a:ext uri="{FF2B5EF4-FFF2-40B4-BE49-F238E27FC236}">
                <a16:creationId xmlns:a16="http://schemas.microsoft.com/office/drawing/2014/main" id="{B7BFE6AA-0D25-1FC1-2404-8BEEF6CC438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  <p:pic>
        <p:nvPicPr>
          <p:cNvPr id="41988" name="圖片 5">
            <a:extLst>
              <a:ext uri="{FF2B5EF4-FFF2-40B4-BE49-F238E27FC236}">
                <a16:creationId xmlns:a16="http://schemas.microsoft.com/office/drawing/2014/main" id="{E39102F1-00EB-F5B8-760D-97F78CD0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90500"/>
            <a:ext cx="84455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日期版面配置區 3">
            <a:extLst>
              <a:ext uri="{FF2B5EF4-FFF2-40B4-BE49-F238E27FC236}">
                <a16:creationId xmlns:a16="http://schemas.microsoft.com/office/drawing/2014/main" id="{98573CDC-5BE2-FDDB-3EB0-38A4BE7BD32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1D634A74-BF0D-7146-99C7-56E1252A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品質控制</a:t>
            </a:r>
            <a:br>
              <a:rPr lang="zh-TW" altLang="en-US"/>
            </a:br>
            <a:r>
              <a:rPr lang="en-US" altLang="zh-TW"/>
              <a:t>(Quality Control</a:t>
            </a:r>
            <a:r>
              <a:rPr lang="zh-TW" altLang="en-US"/>
              <a:t>，</a:t>
            </a:r>
            <a:r>
              <a:rPr lang="en-US" altLang="zh-TW"/>
              <a:t>QC) 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EE70991F-21C5-7086-90E6-418598C68C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專案品質控制的目的在於</a:t>
            </a:r>
            <a:r>
              <a:rPr lang="zh-TW" altLang="en-US">
                <a:solidFill>
                  <a:srgbClr val="FF2F92"/>
                </a:solidFill>
              </a:rPr>
              <a:t>確保一切計畫中的活動都能產生正面結果</a:t>
            </a:r>
          </a:p>
          <a:p>
            <a:pPr eaLnBrk="1" hangingPunct="1"/>
            <a:r>
              <a:rPr lang="zh-TW" altLang="en-US"/>
              <a:t>若有負面結面發生，則應立即採取修正行動，以及</a:t>
            </a:r>
            <a:r>
              <a:rPr lang="zh-TW" altLang="en-US">
                <a:solidFill>
                  <a:srgbClr val="FF2F92"/>
                </a:solidFill>
              </a:rPr>
              <a:t>適當的風險評估與回應</a:t>
            </a:r>
          </a:p>
          <a:p>
            <a:pPr eaLnBrk="1" hangingPunct="1"/>
            <a:r>
              <a:rPr lang="zh-TW" altLang="en-US"/>
              <a:t>專案團隊必須在專案啟動之初就備妥專案</a:t>
            </a:r>
            <a:r>
              <a:rPr lang="zh-TW" altLang="en-US">
                <a:solidFill>
                  <a:srgbClr val="FF2F92"/>
                </a:solidFill>
              </a:rPr>
              <a:t>品質控制計畫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標題 1">
            <a:extLst>
              <a:ext uri="{FF2B5EF4-FFF2-40B4-BE49-F238E27FC236}">
                <a16:creationId xmlns:a16="http://schemas.microsoft.com/office/drawing/2014/main" id="{EB17EB02-CCE1-7BEF-73C2-955E26203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682" name="內容版面配置區 5">
            <a:extLst>
              <a:ext uri="{FF2B5EF4-FFF2-40B4-BE49-F238E27FC236}">
                <a16:creationId xmlns:a16="http://schemas.microsoft.com/office/drawing/2014/main" id="{F798490D-5965-8470-CA0A-595ED1E890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7175" y="198438"/>
            <a:ext cx="6432550" cy="4114800"/>
          </a:xfrm>
        </p:spPr>
      </p:pic>
      <p:sp>
        <p:nvSpPr>
          <p:cNvPr id="71683" name="日期版面配置區 3">
            <a:extLst>
              <a:ext uri="{FF2B5EF4-FFF2-40B4-BE49-F238E27FC236}">
                <a16:creationId xmlns:a16="http://schemas.microsoft.com/office/drawing/2014/main" id="{9D4EB202-55F1-20EC-A070-E77DC91E7AC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  <p:sp>
        <p:nvSpPr>
          <p:cNvPr id="71684" name="文字方塊 7">
            <a:extLst>
              <a:ext uri="{FF2B5EF4-FFF2-40B4-BE49-F238E27FC236}">
                <a16:creationId xmlns:a16="http://schemas.microsoft.com/office/drawing/2014/main" id="{1B43D0AF-EA8B-0494-8389-FC5F32665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983288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https://www.youtube.com/watch?v=0PKBMBazzvE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日期版面配置區 3">
            <a:extLst>
              <a:ext uri="{FF2B5EF4-FFF2-40B4-BE49-F238E27FC236}">
                <a16:creationId xmlns:a16="http://schemas.microsoft.com/office/drawing/2014/main" id="{2312E261-7E00-D8AD-4F85-239FF1E3CDE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0706B0E6-209B-09F4-BE2D-408CA9576B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專案品質控制計畫 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8668FFA-9B5B-34FD-BEF7-06908F619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/>
              <a:t>高階專案標竿計畫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/>
              <a:t>產品規格說明發佈與客戶需求說明評估會議。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/>
              <a:t>設計品質計畫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/>
              <a:t>品質確認計畫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/>
              <a:t>流程品質計畫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/>
              <a:t>風險管理會議時間表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/>
              <a:t>專案問題紀錄檢討時間表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日期版面配置區 3">
            <a:extLst>
              <a:ext uri="{FF2B5EF4-FFF2-40B4-BE49-F238E27FC236}">
                <a16:creationId xmlns:a16="http://schemas.microsoft.com/office/drawing/2014/main" id="{977F7057-10CA-48D8-3F23-2E93291B59F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B1D42CF-DA25-AFFE-1FD6-72ED3D346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品質控制的投入 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6F7AA48F-BD69-B7EC-7C58-2C21DD22B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品質管理計畫</a:t>
            </a:r>
          </a:p>
          <a:p>
            <a:pPr eaLnBrk="1" hangingPunct="1"/>
            <a:r>
              <a:rPr lang="zh-TW" altLang="en-US"/>
              <a:t>品質度量</a:t>
            </a:r>
          </a:p>
          <a:p>
            <a:pPr eaLnBrk="1" hangingPunct="1"/>
            <a:r>
              <a:rPr lang="zh-TW" altLang="en-US"/>
              <a:t>品質查核清單</a:t>
            </a:r>
          </a:p>
          <a:p>
            <a:pPr eaLnBrk="1" hangingPunct="1"/>
            <a:r>
              <a:rPr lang="zh-TW" altLang="en-US"/>
              <a:t>組織流程資訊</a:t>
            </a:r>
          </a:p>
          <a:p>
            <a:pPr eaLnBrk="1" hangingPunct="1"/>
            <a:r>
              <a:rPr lang="zh-TW" altLang="en-US"/>
              <a:t>工作績效資訊</a:t>
            </a:r>
          </a:p>
          <a:p>
            <a:pPr eaLnBrk="1" hangingPunct="1"/>
            <a:r>
              <a:rPr lang="zh-TW" altLang="en-US"/>
              <a:t>經核准的變更請求</a:t>
            </a:r>
          </a:p>
          <a:p>
            <a:pPr eaLnBrk="1" hangingPunct="1"/>
            <a:r>
              <a:rPr lang="zh-TW" altLang="en-US"/>
              <a:t>可交付成果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日期版面配置區 3">
            <a:extLst>
              <a:ext uri="{FF2B5EF4-FFF2-40B4-BE49-F238E27FC236}">
                <a16:creationId xmlns:a16="http://schemas.microsoft.com/office/drawing/2014/main" id="{447859F6-B312-4FFF-1FE5-EDC64A67E83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CBDBA4E0-EBC0-D537-0FAF-D2708C488E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精確度與準確度 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C6DB3B0-7975-78F0-E910-D48C8CE90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「精確度」是指重複測量的結果呈現聚合而非離散的一致程度</a:t>
            </a:r>
          </a:p>
          <a:p>
            <a:pPr eaLnBrk="1" hangingPunct="1"/>
            <a:r>
              <a:rPr lang="zh-TW" altLang="en-US"/>
              <a:t>「準確度」是指測量值與真實值非常接近的準確性。</a:t>
            </a:r>
          </a:p>
          <a:p>
            <a:pPr eaLnBrk="1" hangingPunct="1"/>
            <a:r>
              <a:rPr lang="zh-TW" altLang="en-US"/>
              <a:t>精確不一定準確，準確不一定精確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日期版面配置區 3">
            <a:extLst>
              <a:ext uri="{FF2B5EF4-FFF2-40B4-BE49-F238E27FC236}">
                <a16:creationId xmlns:a16="http://schemas.microsoft.com/office/drawing/2014/main" id="{E7865159-DBFE-DD54-6198-165E58F1219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046410B8-7562-7BD0-392E-3A8DC46605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常見的品質控制工具與技術</a:t>
            </a:r>
            <a:br>
              <a:rPr lang="zh-TW" altLang="en-US"/>
            </a:br>
            <a:r>
              <a:rPr lang="zh-TW" altLang="en-US"/>
              <a:t>品管七大手法</a:t>
            </a:r>
            <a:r>
              <a:rPr lang="en-US" altLang="zh-TW"/>
              <a:t>(QC</a:t>
            </a:r>
            <a:r>
              <a:rPr lang="zh-TW" altLang="en-US"/>
              <a:t>七大手法 </a:t>
            </a:r>
            <a:r>
              <a:rPr lang="en-US" altLang="zh-TW"/>
              <a:t>) 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FB7C335-9582-F163-F9D5-16D915327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直方圖</a:t>
            </a:r>
          </a:p>
          <a:p>
            <a:pPr eaLnBrk="1" hangingPunct="1"/>
            <a:r>
              <a:rPr lang="zh-TW" altLang="en-US"/>
              <a:t>魚骨圖</a:t>
            </a:r>
            <a:r>
              <a:rPr lang="en-US" altLang="zh-TW"/>
              <a:t>(</a:t>
            </a:r>
            <a:r>
              <a:rPr lang="zh-TW" altLang="en-US"/>
              <a:t>因果圖</a:t>
            </a:r>
            <a:r>
              <a:rPr lang="en-US" altLang="zh-TW"/>
              <a:t>)</a:t>
            </a:r>
            <a:r>
              <a:rPr lang="zh-TW" altLang="en-US"/>
              <a:t> 石川圖</a:t>
            </a:r>
            <a:endParaRPr lang="en-US" altLang="zh-TW"/>
          </a:p>
          <a:p>
            <a:pPr eaLnBrk="1" hangingPunct="1"/>
            <a:r>
              <a:rPr lang="zh-TW" altLang="en-US"/>
              <a:t>管制圖</a:t>
            </a:r>
          </a:p>
          <a:p>
            <a:pPr eaLnBrk="1" hangingPunct="1"/>
            <a:r>
              <a:rPr lang="zh-TW" altLang="en-US"/>
              <a:t>柏拉圖</a:t>
            </a:r>
          </a:p>
          <a:p>
            <a:pPr eaLnBrk="1" hangingPunct="1"/>
            <a:r>
              <a:rPr lang="zh-TW" altLang="en-US"/>
              <a:t>散佈圖</a:t>
            </a:r>
            <a:r>
              <a:rPr lang="en-US" altLang="zh-TW"/>
              <a:t>(</a:t>
            </a:r>
            <a:r>
              <a:rPr lang="zh-TW" altLang="en-US"/>
              <a:t>相關圖</a:t>
            </a:r>
            <a:r>
              <a:rPr lang="en-US" altLang="zh-TW"/>
              <a:t>)</a:t>
            </a:r>
          </a:p>
          <a:p>
            <a:pPr eaLnBrk="1" hangingPunct="1"/>
            <a:r>
              <a:rPr lang="zh-TW" altLang="en-US"/>
              <a:t>層別法</a:t>
            </a:r>
            <a:r>
              <a:rPr lang="en-US" altLang="zh-TW"/>
              <a:t>(</a:t>
            </a:r>
            <a:r>
              <a:rPr lang="zh-TW" altLang="en-US"/>
              <a:t>趨勢圖</a:t>
            </a:r>
            <a:r>
              <a:rPr lang="en-US" altLang="zh-TW"/>
              <a:t>) </a:t>
            </a:r>
          </a:p>
          <a:p>
            <a:pPr eaLnBrk="1" hangingPunct="1"/>
            <a:r>
              <a:rPr lang="zh-TW" altLang="en-US"/>
              <a:t>檢查表</a:t>
            </a:r>
            <a:r>
              <a:rPr lang="en-US" altLang="zh-TW"/>
              <a:t>(Check Sheets) </a:t>
            </a:r>
          </a:p>
          <a:p>
            <a:pPr eaLnBrk="1" hangingPunct="1"/>
            <a:r>
              <a:rPr lang="en-US" altLang="zh-TW">
                <a:hlinkClick r:id="rId2"/>
              </a:rPr>
              <a:t>https://www.youtube.com/watch?v=CqIlmrrFpqI</a:t>
            </a:r>
            <a:endParaRPr lang="en-US" altLang="zh-TW"/>
          </a:p>
          <a:p>
            <a:pPr eaLnBrk="1" hangingPunct="1"/>
            <a:r>
              <a:rPr lang="en-US" altLang="zh-TW"/>
              <a:t>https://www.youtube.com/watch?v=a7prBVe-bwI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投影片編號版面配置區 4">
            <a:extLst>
              <a:ext uri="{FF2B5EF4-FFF2-40B4-BE49-F238E27FC236}">
                <a16:creationId xmlns:a16="http://schemas.microsoft.com/office/drawing/2014/main" id="{350C7858-B3FD-5861-0ED1-B8CF830172BF}"/>
              </a:ext>
            </a:extLst>
          </p:cNvPr>
          <p:cNvSpPr txBox="1">
            <a:spLocks noGrp="1"/>
          </p:cNvSpPr>
          <p:nvPr/>
        </p:nvSpPr>
        <p:spPr bwMode="auto">
          <a:xfrm>
            <a:off x="6816725" y="6237288"/>
            <a:ext cx="219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8C64CB9-FC35-7245-8CF0-9A0FCC8F78D0}" type="slidenum">
              <a:rPr kumimoji="0" lang="en-US" altLang="zh-TW" sz="1400">
                <a:solidFill>
                  <a:srgbClr val="000066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400">
              <a:solidFill>
                <a:srgbClr val="000066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</p:txBody>
      </p:sp>
      <p:sp>
        <p:nvSpPr>
          <p:cNvPr id="48130" name="Text Box 4">
            <a:extLst>
              <a:ext uri="{FF2B5EF4-FFF2-40B4-BE49-F238E27FC236}">
                <a16:creationId xmlns:a16="http://schemas.microsoft.com/office/drawing/2014/main" id="{F6E9AE43-A6F2-04F1-1ABB-0F569D911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906463"/>
            <a:ext cx="8447088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(1)</a:t>
            </a:r>
            <a:r>
              <a:rPr lang="zh-TW" altLang="en-US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成本</a:t>
            </a: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/</a:t>
            </a:r>
            <a:r>
              <a:rPr lang="zh-TW" altLang="en-US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效益分析</a:t>
            </a: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(cost-benefit analysis) </a:t>
            </a:r>
            <a:endParaRPr lang="zh-TW" altLang="en-US" sz="2800">
              <a:solidFill>
                <a:schemeClr val="tx1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(2)</a:t>
            </a:r>
            <a:r>
              <a:rPr lang="zh-TW" altLang="en-US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品質成本</a:t>
            </a: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(quality cost) </a:t>
            </a:r>
            <a:endParaRPr lang="zh-TW" altLang="en-US" sz="2800">
              <a:solidFill>
                <a:schemeClr val="tx1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</p:txBody>
      </p:sp>
      <p:pic>
        <p:nvPicPr>
          <p:cNvPr id="48131" name="Picture 8">
            <a:extLst>
              <a:ext uri="{FF2B5EF4-FFF2-40B4-BE49-F238E27FC236}">
                <a16:creationId xmlns:a16="http://schemas.microsoft.com/office/drawing/2014/main" id="{0FEF07CA-DDE3-AFE4-4D07-C0EEDE990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43056" r="14128" b="29471"/>
          <a:stretch>
            <a:fillRect/>
          </a:stretch>
        </p:blipFill>
        <p:spPr bwMode="auto">
          <a:xfrm>
            <a:off x="138113" y="2082800"/>
            <a:ext cx="8921750" cy="421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9">
            <a:extLst>
              <a:ext uri="{FF2B5EF4-FFF2-40B4-BE49-F238E27FC236}">
                <a16:creationId xmlns:a16="http://schemas.microsoft.com/office/drawing/2014/main" id="{C0F0515B-849C-2675-6B32-D7BA3A8A4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3" y="6289675"/>
            <a:ext cx="6386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TW" altLang="en-US">
                <a:latin typeface="標楷體" panose="02010601000101010101" pitchFamily="2" charset="-120"/>
                <a:ea typeface="標楷體" panose="02010601000101010101" pitchFamily="2" charset="-120"/>
                <a:cs typeface="標楷體" panose="02010601000101010101" pitchFamily="2" charset="-120"/>
              </a:rPr>
              <a:t>品質成本的構成比例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投影片編號版面配置區 4">
            <a:extLst>
              <a:ext uri="{FF2B5EF4-FFF2-40B4-BE49-F238E27FC236}">
                <a16:creationId xmlns:a16="http://schemas.microsoft.com/office/drawing/2014/main" id="{D2A414AD-D7D3-EC0D-FFCC-EC1D93CA0C3E}"/>
              </a:ext>
            </a:extLst>
          </p:cNvPr>
          <p:cNvSpPr txBox="1">
            <a:spLocks noGrp="1"/>
          </p:cNvSpPr>
          <p:nvPr/>
        </p:nvSpPr>
        <p:spPr bwMode="auto">
          <a:xfrm>
            <a:off x="6816725" y="6237288"/>
            <a:ext cx="219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0193A81F-744A-874B-AE70-7323ADAD7FB7}" type="slidenum">
              <a:rPr kumimoji="0" lang="en-US" altLang="zh-TW" sz="1400">
                <a:solidFill>
                  <a:srgbClr val="000066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400">
              <a:solidFill>
                <a:srgbClr val="000066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9765B838-E6B5-0F7C-F578-075A489064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14338" y="292100"/>
            <a:ext cx="8426450" cy="896938"/>
          </a:xfrm>
        </p:spPr>
        <p:txBody>
          <a:bodyPr/>
          <a:lstStyle/>
          <a:p>
            <a:pPr eaLnBrk="1" hangingPunct="1"/>
            <a:r>
              <a:rPr lang="zh-TW" altLang="zh-TW" sz="4000"/>
              <a:t>規劃品質的工具和技術 </a:t>
            </a:r>
            <a:endParaRPr lang="en-US" altLang="zh-TW" sz="4000"/>
          </a:p>
        </p:txBody>
      </p:sp>
      <p:sp>
        <p:nvSpPr>
          <p:cNvPr id="50179" name="Text Box 4">
            <a:extLst>
              <a:ext uri="{FF2B5EF4-FFF2-40B4-BE49-F238E27FC236}">
                <a16:creationId xmlns:a16="http://schemas.microsoft.com/office/drawing/2014/main" id="{3283F8D0-1A5F-C0A3-6122-903CFA7F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35063"/>
            <a:ext cx="84470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(3)</a:t>
            </a:r>
            <a:r>
              <a:rPr lang="zh-TW" altLang="en-US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標竿學習</a:t>
            </a:r>
            <a:r>
              <a:rPr lang="en-US" altLang="zh-TW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(benchmarking) </a:t>
            </a:r>
            <a:endParaRPr lang="zh-TW" altLang="en-US">
              <a:solidFill>
                <a:schemeClr val="tx1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</p:txBody>
      </p:sp>
      <p:sp>
        <p:nvSpPr>
          <p:cNvPr id="50180" name="Text Box 6">
            <a:extLst>
              <a:ext uri="{FF2B5EF4-FFF2-40B4-BE49-F238E27FC236}">
                <a16:creationId xmlns:a16="http://schemas.microsoft.com/office/drawing/2014/main" id="{AE051060-9509-B603-BDAF-3B3954F30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3" y="6289675"/>
            <a:ext cx="6386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TW" altLang="en-US">
                <a:latin typeface="標楷體" panose="02010601000101010101" pitchFamily="2" charset="-120"/>
                <a:ea typeface="標楷體" panose="02010601000101010101" pitchFamily="2" charset="-120"/>
                <a:cs typeface="標楷體" panose="02010601000101010101" pitchFamily="2" charset="-120"/>
              </a:rPr>
              <a:t>專案標竿學習示意圖 </a:t>
            </a:r>
          </a:p>
        </p:txBody>
      </p:sp>
      <p:pic>
        <p:nvPicPr>
          <p:cNvPr id="50181" name="Picture 7">
            <a:extLst>
              <a:ext uri="{FF2B5EF4-FFF2-40B4-BE49-F238E27FC236}">
                <a16:creationId xmlns:a16="http://schemas.microsoft.com/office/drawing/2014/main" id="{86B31166-8749-0763-8666-35CFBE3D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1933575"/>
            <a:ext cx="7400925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投影片編號版面配置區 4">
            <a:extLst>
              <a:ext uri="{FF2B5EF4-FFF2-40B4-BE49-F238E27FC236}">
                <a16:creationId xmlns:a16="http://schemas.microsoft.com/office/drawing/2014/main" id="{6AB7606E-13B4-83D5-F34E-A732E8E2A180}"/>
              </a:ext>
            </a:extLst>
          </p:cNvPr>
          <p:cNvSpPr txBox="1">
            <a:spLocks noGrp="1"/>
          </p:cNvSpPr>
          <p:nvPr/>
        </p:nvSpPr>
        <p:spPr bwMode="auto">
          <a:xfrm>
            <a:off x="6816725" y="6237288"/>
            <a:ext cx="219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10A5FA1-EEAC-CA43-9A70-BF0831C4B38F}" type="slidenum">
              <a:rPr kumimoji="0" lang="en-US" altLang="zh-TW" sz="1400">
                <a:solidFill>
                  <a:srgbClr val="000066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400">
              <a:solidFill>
                <a:srgbClr val="000066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F6F0324A-0838-7E57-B1C6-5AAD7C8514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14338" y="106363"/>
            <a:ext cx="8426450" cy="896937"/>
          </a:xfrm>
        </p:spPr>
        <p:txBody>
          <a:bodyPr/>
          <a:lstStyle/>
          <a:p>
            <a:pPr eaLnBrk="1" hangingPunct="1"/>
            <a:r>
              <a:rPr lang="zh-TW" altLang="zh-TW" sz="4000"/>
              <a:t>規劃品質的工具和技術 </a:t>
            </a:r>
            <a:endParaRPr lang="en-US" altLang="zh-TW" sz="4000"/>
          </a:p>
        </p:txBody>
      </p:sp>
      <p:sp>
        <p:nvSpPr>
          <p:cNvPr id="52227" name="Text Box 4">
            <a:extLst>
              <a:ext uri="{FF2B5EF4-FFF2-40B4-BE49-F238E27FC236}">
                <a16:creationId xmlns:a16="http://schemas.microsoft.com/office/drawing/2014/main" id="{C7DE389F-85D3-48F6-EF7E-7F37DFF6A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906463"/>
            <a:ext cx="8447088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(4)</a:t>
            </a:r>
            <a:r>
              <a:rPr lang="zh-TW" altLang="en-US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系統流程圖</a:t>
            </a:r>
            <a:r>
              <a:rPr lang="en-US" altLang="zh-TW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(system flow diagram) </a:t>
            </a:r>
            <a:endParaRPr lang="zh-TW" altLang="en-US">
              <a:solidFill>
                <a:schemeClr val="tx1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(5)</a:t>
            </a:r>
            <a:r>
              <a:rPr lang="zh-TW" altLang="en-US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因果分析圖</a:t>
            </a:r>
            <a:r>
              <a:rPr lang="en-US" altLang="zh-TW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(cause-effect diagram) </a:t>
            </a:r>
            <a:endParaRPr lang="zh-TW" altLang="en-US">
              <a:solidFill>
                <a:schemeClr val="tx1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</p:txBody>
      </p:sp>
      <p:sp>
        <p:nvSpPr>
          <p:cNvPr id="52228" name="Text Box 6">
            <a:extLst>
              <a:ext uri="{FF2B5EF4-FFF2-40B4-BE49-F238E27FC236}">
                <a16:creationId xmlns:a16="http://schemas.microsoft.com/office/drawing/2014/main" id="{58EEBE80-48A2-2015-2BB7-FC7B2B833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3" y="6289675"/>
            <a:ext cx="6386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TW" altLang="en-US">
                <a:latin typeface="標楷體" panose="02010601000101010101" pitchFamily="2" charset="-120"/>
                <a:ea typeface="標楷體" panose="02010601000101010101" pitchFamily="2" charset="-120"/>
                <a:cs typeface="標楷體" panose="02010601000101010101" pitchFamily="2" charset="-120"/>
              </a:rPr>
              <a:t>因果分析圖 </a:t>
            </a:r>
          </a:p>
        </p:txBody>
      </p:sp>
      <p:pic>
        <p:nvPicPr>
          <p:cNvPr id="52229" name="Picture 7">
            <a:extLst>
              <a:ext uri="{FF2B5EF4-FFF2-40B4-BE49-F238E27FC236}">
                <a16:creationId xmlns:a16="http://schemas.microsoft.com/office/drawing/2014/main" id="{DAB818D6-2962-8C8F-A0B0-718B264B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351088"/>
            <a:ext cx="8464550" cy="39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日期版面配置區 2">
            <a:extLst>
              <a:ext uri="{FF2B5EF4-FFF2-40B4-BE49-F238E27FC236}">
                <a16:creationId xmlns:a16="http://schemas.microsoft.com/office/drawing/2014/main" id="{A25D39A9-4E79-C9CF-569D-1F38A49C9A0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18434" name="Rectangle 4">
            <a:extLst>
              <a:ext uri="{FF2B5EF4-FFF2-40B4-BE49-F238E27FC236}">
                <a16:creationId xmlns:a16="http://schemas.microsoft.com/office/drawing/2014/main" id="{EDE97F6D-BB2F-B092-1857-38B419BE6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專案管理五大流程群組與專案品質管理知識領域配適表 </a:t>
            </a:r>
          </a:p>
        </p:txBody>
      </p:sp>
      <p:pic>
        <p:nvPicPr>
          <p:cNvPr id="18435" name="Picture 5">
            <a:extLst>
              <a:ext uri="{FF2B5EF4-FFF2-40B4-BE49-F238E27FC236}">
                <a16:creationId xmlns:a16="http://schemas.microsoft.com/office/drawing/2014/main" id="{9B32A87D-BC38-ED75-FA29-D7F62FA7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844675"/>
            <a:ext cx="89820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文字方塊 5">
            <a:extLst>
              <a:ext uri="{FF2B5EF4-FFF2-40B4-BE49-F238E27FC236}">
                <a16:creationId xmlns:a16="http://schemas.microsoft.com/office/drawing/2014/main" id="{1C7269F0-F0F4-1529-209A-5AB873E1F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" y="4508500"/>
            <a:ext cx="5829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http://ethan-ir.blogspot.com/2015/03/blog-post_90.html</a:t>
            </a:r>
          </a:p>
        </p:txBody>
      </p:sp>
      <p:sp>
        <p:nvSpPr>
          <p:cNvPr id="18437" name="文字方塊 7">
            <a:extLst>
              <a:ext uri="{FF2B5EF4-FFF2-40B4-BE49-F238E27FC236}">
                <a16:creationId xmlns:a16="http://schemas.microsoft.com/office/drawing/2014/main" id="{8F100587-7732-B296-04A7-DE55751B6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" y="5013325"/>
            <a:ext cx="5756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http://ethan-ir.blogspot.com/2015/03/blog-post_43.html</a:t>
            </a:r>
          </a:p>
        </p:txBody>
      </p:sp>
      <p:sp>
        <p:nvSpPr>
          <p:cNvPr id="18438" name="文字方塊 9">
            <a:extLst>
              <a:ext uri="{FF2B5EF4-FFF2-40B4-BE49-F238E27FC236}">
                <a16:creationId xmlns:a16="http://schemas.microsoft.com/office/drawing/2014/main" id="{017BB859-43CA-D985-7590-AE5EF2A41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" y="5516563"/>
            <a:ext cx="5756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http://ethan-ir.blogspot.com/2015/03/blog-post_6.html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投影片編號版面配置區 4">
            <a:extLst>
              <a:ext uri="{FF2B5EF4-FFF2-40B4-BE49-F238E27FC236}">
                <a16:creationId xmlns:a16="http://schemas.microsoft.com/office/drawing/2014/main" id="{237C5E7B-A0E3-9C32-144A-9D3A3FA369C7}"/>
              </a:ext>
            </a:extLst>
          </p:cNvPr>
          <p:cNvSpPr txBox="1">
            <a:spLocks noGrp="1"/>
          </p:cNvSpPr>
          <p:nvPr/>
        </p:nvSpPr>
        <p:spPr bwMode="auto">
          <a:xfrm>
            <a:off x="6816725" y="6237288"/>
            <a:ext cx="219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D3BD37F-7C16-1546-8EDC-7EF2F8B338CC}" type="slidenum">
              <a:rPr kumimoji="0" lang="en-US" altLang="zh-TW" sz="1400">
                <a:solidFill>
                  <a:srgbClr val="000066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400">
              <a:solidFill>
                <a:srgbClr val="000066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68BA9133-1BC5-860F-404D-A56ED4B86C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14338" y="106363"/>
            <a:ext cx="8426450" cy="896937"/>
          </a:xfrm>
        </p:spPr>
        <p:txBody>
          <a:bodyPr/>
          <a:lstStyle/>
          <a:p>
            <a:pPr eaLnBrk="1" hangingPunct="1"/>
            <a:r>
              <a:rPr lang="zh-TW" altLang="zh-TW" sz="4000"/>
              <a:t>規劃品質的工具和技術 </a:t>
            </a:r>
            <a:endParaRPr lang="en-US" altLang="zh-TW" sz="4000"/>
          </a:p>
        </p:txBody>
      </p:sp>
      <p:sp>
        <p:nvSpPr>
          <p:cNvPr id="54275" name="Text Box 4">
            <a:extLst>
              <a:ext uri="{FF2B5EF4-FFF2-40B4-BE49-F238E27FC236}">
                <a16:creationId xmlns:a16="http://schemas.microsoft.com/office/drawing/2014/main" id="{96AE50D8-AC31-E2AF-E75F-767576B54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1035050"/>
            <a:ext cx="8447088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(6)</a:t>
            </a:r>
            <a:r>
              <a:rPr lang="zh-TW" altLang="en-US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統計抽樣</a:t>
            </a:r>
            <a:r>
              <a:rPr lang="en-US" altLang="zh-TW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(Statistical Sampling) </a:t>
            </a:r>
            <a:endParaRPr lang="zh-TW" altLang="en-US">
              <a:solidFill>
                <a:schemeClr val="tx1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(7)</a:t>
            </a:r>
            <a:r>
              <a:rPr lang="zh-TW" altLang="en-US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實驗設計</a:t>
            </a:r>
            <a:r>
              <a:rPr lang="en-US" altLang="zh-TW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(design of experiments; DOE) </a:t>
            </a:r>
            <a:endParaRPr lang="zh-TW" altLang="en-US">
              <a:solidFill>
                <a:schemeClr val="tx1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</p:txBody>
      </p:sp>
      <p:sp>
        <p:nvSpPr>
          <p:cNvPr id="54276" name="Text Box 5">
            <a:extLst>
              <a:ext uri="{FF2B5EF4-FFF2-40B4-BE49-F238E27FC236}">
                <a16:creationId xmlns:a16="http://schemas.microsoft.com/office/drawing/2014/main" id="{C1AD2E65-8B35-4BF6-085E-B0ED48630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3" y="6289675"/>
            <a:ext cx="6386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TW" altLang="en-US">
                <a:latin typeface="標楷體" panose="02010601000101010101" pitchFamily="2" charset="-120"/>
                <a:ea typeface="標楷體" panose="02010601000101010101" pitchFamily="2" charset="-120"/>
                <a:cs typeface="標楷體" panose="02010601000101010101" pitchFamily="2" charset="-120"/>
              </a:rPr>
              <a:t>實驗設計流程示意 </a:t>
            </a:r>
          </a:p>
        </p:txBody>
      </p:sp>
      <p:pic>
        <p:nvPicPr>
          <p:cNvPr id="54277" name="Picture 7">
            <a:extLst>
              <a:ext uri="{FF2B5EF4-FFF2-40B4-BE49-F238E27FC236}">
                <a16:creationId xmlns:a16="http://schemas.microsoft.com/office/drawing/2014/main" id="{0113C724-7F61-64B2-6CB6-2E39EF22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559050"/>
            <a:ext cx="8558213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投影片編號版面配置區 4">
            <a:extLst>
              <a:ext uri="{FF2B5EF4-FFF2-40B4-BE49-F238E27FC236}">
                <a16:creationId xmlns:a16="http://schemas.microsoft.com/office/drawing/2014/main" id="{E1A244F9-E4EB-5374-60AD-0954A96969B6}"/>
              </a:ext>
            </a:extLst>
          </p:cNvPr>
          <p:cNvSpPr txBox="1">
            <a:spLocks noGrp="1"/>
          </p:cNvSpPr>
          <p:nvPr/>
        </p:nvSpPr>
        <p:spPr bwMode="auto">
          <a:xfrm>
            <a:off x="6816725" y="6237288"/>
            <a:ext cx="219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D474C32-DB53-A34D-A1AE-412A54FC0CB2}" type="slidenum">
              <a:rPr kumimoji="0" lang="en-US" altLang="zh-TW" sz="1400">
                <a:solidFill>
                  <a:srgbClr val="000066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400">
              <a:solidFill>
                <a:srgbClr val="000066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E97389C-4625-0424-9008-6A932146591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14338" y="292100"/>
            <a:ext cx="8426450" cy="896938"/>
          </a:xfrm>
        </p:spPr>
        <p:txBody>
          <a:bodyPr/>
          <a:lstStyle/>
          <a:p>
            <a:pPr eaLnBrk="1" hangingPunct="1"/>
            <a:r>
              <a:rPr lang="zh-TW" altLang="zh-TW" sz="4000"/>
              <a:t>規劃品質的工具和技術 </a:t>
            </a:r>
            <a:endParaRPr lang="en-US" altLang="zh-TW" sz="4000"/>
          </a:p>
        </p:txBody>
      </p:sp>
      <p:sp>
        <p:nvSpPr>
          <p:cNvPr id="56323" name="Text Box 4">
            <a:extLst>
              <a:ext uri="{FF2B5EF4-FFF2-40B4-BE49-F238E27FC236}">
                <a16:creationId xmlns:a16="http://schemas.microsoft.com/office/drawing/2014/main" id="{2E710D18-03D5-3CAF-4A9B-03A2FAC0B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1420813"/>
            <a:ext cx="8767763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(8)</a:t>
            </a:r>
            <a:r>
              <a:rPr lang="zh-TW" altLang="en-US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品質管理專屬方法論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     (propriety quality management methodologies)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    －精實六標準差</a:t>
            </a: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(Lean Six Sigma; LSS) </a:t>
            </a:r>
            <a:endParaRPr lang="zh-TW" altLang="en-US" sz="2800">
              <a:solidFill>
                <a:schemeClr val="tx1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    －品質機能展開</a:t>
            </a:r>
            <a:r>
              <a:rPr lang="en-US" altLang="zh-TW" sz="26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(Quality Function Deployment, QFD)</a:t>
            </a: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 </a:t>
            </a:r>
            <a:endParaRPr lang="zh-TW" altLang="en-US" sz="2800">
              <a:solidFill>
                <a:schemeClr val="tx1"/>
              </a:solidFill>
              <a:ea typeface="標楷體" panose="02010601000101010101" pitchFamily="2" charset="-120"/>
              <a:cs typeface="標楷體" panose="02010601000101010101" pitchFamily="2" charset="-120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    －能力成熟度模型</a:t>
            </a:r>
            <a:r>
              <a:rPr lang="en-US" altLang="zh-TW" sz="26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(Capability Maturity Model, CMM)</a:t>
            </a: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(9)</a:t>
            </a:r>
            <a:r>
              <a:rPr lang="zh-TW" altLang="en-US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其他規劃品質工具</a:t>
            </a:r>
            <a:r>
              <a:rPr lang="en-US" altLang="zh-TW" sz="2800">
                <a:solidFill>
                  <a:schemeClr val="tx1"/>
                </a:solidFill>
                <a:ea typeface="標楷體" panose="02010601000101010101" pitchFamily="2" charset="-120"/>
                <a:cs typeface="標楷體" panose="02010601000101010101" pitchFamily="2" charset="-120"/>
              </a:rPr>
              <a:t>(additional plan quality tools)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日期版面配置區 3">
            <a:extLst>
              <a:ext uri="{FF2B5EF4-FFF2-40B4-BE49-F238E27FC236}">
                <a16:creationId xmlns:a16="http://schemas.microsoft.com/office/drawing/2014/main" id="{ADB112D1-47CA-D0A3-9168-E41EAFDD477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AB742E92-DA49-AA2A-A662-324F3F8F7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檢驗（</a:t>
            </a:r>
            <a:r>
              <a:rPr lang="en-US" altLang="zh-TW"/>
              <a:t>inspection</a:t>
            </a:r>
            <a:r>
              <a:rPr lang="zh-TW" altLang="en-US"/>
              <a:t>） 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27968DAE-8006-A934-B167-55C3CC451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檢驗涉及實際衡量或測試結果，以判定結果是否符合要求或品質標準。</a:t>
            </a:r>
          </a:p>
          <a:p>
            <a:pPr eaLnBrk="1" hangingPunct="1"/>
            <a:r>
              <a:rPr lang="zh-TW" altLang="en-US"/>
              <a:t>檢驗是用來蒐集資訊與改進結果的工具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日期版面配置區 3">
            <a:extLst>
              <a:ext uri="{FF2B5EF4-FFF2-40B4-BE49-F238E27FC236}">
                <a16:creationId xmlns:a16="http://schemas.microsoft.com/office/drawing/2014/main" id="{9CE308A8-59A0-D51D-48DA-559D91E4D4E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9D554E54-F2E4-DE57-4719-46822AA81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品質控制的產出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9E1950C7-30D8-3A1B-B6EC-38B1FAC87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600"/>
              <a:t>品質控制衡量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品質基線更新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建議的矯正行動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建議的預防行動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建議的瑕疵修復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驗證過的瑕疵修復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驗證過的可交付成果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組織流程資產更新</a:t>
            </a:r>
            <a:r>
              <a:rPr lang="en-US" altLang="zh-TW" sz="2600"/>
              <a:t>(</a:t>
            </a:r>
            <a:r>
              <a:rPr lang="zh-TW" altLang="en-US" sz="2600"/>
              <a:t>查核清單、習得教訓</a:t>
            </a:r>
            <a:r>
              <a:rPr lang="en-US" altLang="zh-TW" sz="260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請求變更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600"/>
              <a:t>專案管理計畫更新</a:t>
            </a:r>
          </a:p>
        </p:txBody>
      </p:sp>
      <p:pic>
        <p:nvPicPr>
          <p:cNvPr id="59396" name="圖片 2">
            <a:extLst>
              <a:ext uri="{FF2B5EF4-FFF2-40B4-BE49-F238E27FC236}">
                <a16:creationId xmlns:a16="http://schemas.microsoft.com/office/drawing/2014/main" id="{0B426D56-AA7A-5F50-7B94-9C21CE82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524000"/>
            <a:ext cx="389731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日期版面配置區 3">
            <a:extLst>
              <a:ext uri="{FF2B5EF4-FFF2-40B4-BE49-F238E27FC236}">
                <a16:creationId xmlns:a16="http://schemas.microsoft.com/office/drawing/2014/main" id="{9E84F18C-3CE1-7296-1BCC-90ED6DCD55E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B42E2285-1D5D-3577-90A7-FEF4D8FAD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專案管理審查 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3B92D4DF-15E6-2F01-48D6-FF6CF0400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/>
              <a:t>專案管理審查能夠檢討、評估與改變專案管理系統，以確保專案能夠以系統性、持續性與有效性的原則加以管理。這通常不是專案小組的工作，而是個品質小組或獨立的專案管理專家來執行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/>
              <a:t>其目的在於改善專案管理流程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/>
              <a:t>專案管理審查，主要審查：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/>
              <a:t>專案管理整體環境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/>
              <a:t>專案管理流程  </a:t>
            </a:r>
          </a:p>
        </p:txBody>
      </p:sp>
      <p:sp>
        <p:nvSpPr>
          <p:cNvPr id="60420" name="文字方塊 5">
            <a:extLst>
              <a:ext uri="{FF2B5EF4-FFF2-40B4-BE49-F238E27FC236}">
                <a16:creationId xmlns:a16="http://schemas.microsoft.com/office/drawing/2014/main" id="{2F9430CC-8C28-9EDE-8A4E-51ECDDBAC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6400800"/>
            <a:ext cx="5616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https://www.youtube.com/watch?v=w0qMJ-lubn4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日期版面配置區 3">
            <a:extLst>
              <a:ext uri="{FF2B5EF4-FFF2-40B4-BE49-F238E27FC236}">
                <a16:creationId xmlns:a16="http://schemas.microsoft.com/office/drawing/2014/main" id="{C756F38F-8571-0B7C-4A32-46E0B755816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77DB192A-5585-F02F-850F-DB3B782965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六個標準差</a:t>
            </a:r>
            <a:r>
              <a:rPr lang="en-US" altLang="zh-TW"/>
              <a:t>(Six Sigma)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772361D-6FFF-2BB4-6150-43DF5AB898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「</a:t>
            </a:r>
            <a:r>
              <a:rPr lang="en-US" altLang="zh-TW"/>
              <a:t>Sigma</a:t>
            </a:r>
            <a:r>
              <a:rPr lang="zh-TW" altLang="en-US"/>
              <a:t>」是一個古希臘字元，用來在統計中衡量變異度</a:t>
            </a:r>
          </a:p>
          <a:p>
            <a:pPr eaLnBrk="1" hangingPunct="1"/>
            <a:r>
              <a:rPr lang="zh-TW" altLang="en-US"/>
              <a:t>簡單來說，六個標準差品質概念，就是在六個標準差的品質水準下，其缺點或錯誤不超過 </a:t>
            </a:r>
            <a:r>
              <a:rPr lang="en-US" altLang="zh-TW"/>
              <a:t>3.4 ppm </a:t>
            </a:r>
          </a:p>
          <a:p>
            <a:pPr eaLnBrk="1" hangingPunct="1"/>
            <a:r>
              <a:rPr lang="zh-TW" altLang="en-US"/>
              <a:t>亦即，每百萬個的不合格數，要小於</a:t>
            </a:r>
            <a:r>
              <a:rPr lang="en-US" altLang="zh-TW"/>
              <a:t>3.4</a:t>
            </a:r>
            <a:r>
              <a:rPr lang="zh-TW" altLang="en-US"/>
              <a:t>個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日期版面配置區 3">
            <a:extLst>
              <a:ext uri="{FF2B5EF4-FFF2-40B4-BE49-F238E27FC236}">
                <a16:creationId xmlns:a16="http://schemas.microsoft.com/office/drawing/2014/main" id="{9B9F2112-1596-CA80-FC52-1F2BFB80CC4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C71D4179-BCF8-7589-E53A-31216157C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/>
              <a:t>Motorola </a:t>
            </a:r>
            <a:r>
              <a:rPr lang="zh-TW" altLang="en-US" sz="3200"/>
              <a:t>公司推行的六個標準差管理，訂定達到六個標準差的六步驟</a:t>
            </a:r>
            <a:r>
              <a:rPr lang="zh-TW" altLang="en-US"/>
              <a:t> 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0811EC5-3176-98D7-7710-BC41150F6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600"/>
              <a:t>步驟</a:t>
            </a:r>
            <a:r>
              <a:rPr lang="en-US" altLang="zh-TW" sz="2600"/>
              <a:t>1</a:t>
            </a:r>
            <a:r>
              <a:rPr lang="zh-TW" altLang="en-US" sz="2600"/>
              <a:t>：列出製造之產品或提供之服務</a:t>
            </a:r>
          </a:p>
          <a:p>
            <a:pPr eaLnBrk="1" hangingPunct="1"/>
            <a:r>
              <a:rPr lang="zh-TW" altLang="en-US" sz="2600"/>
              <a:t>步驟</a:t>
            </a:r>
            <a:r>
              <a:rPr lang="en-US" altLang="zh-TW" sz="2600"/>
              <a:t>2</a:t>
            </a:r>
            <a:r>
              <a:rPr lang="zh-TW" altLang="en-US" sz="2600"/>
              <a:t>：列出產品的顧客或服務的對象及其要求</a:t>
            </a:r>
          </a:p>
          <a:p>
            <a:pPr eaLnBrk="1" hangingPunct="1"/>
            <a:r>
              <a:rPr lang="zh-TW" altLang="en-US" sz="2600"/>
              <a:t>步驟</a:t>
            </a:r>
            <a:r>
              <a:rPr lang="en-US" altLang="zh-TW" sz="2600"/>
              <a:t>3</a:t>
            </a:r>
            <a:r>
              <a:rPr lang="zh-TW" altLang="en-US" sz="2600"/>
              <a:t>：訂定所需的條件，提供顧客需要的產品或服務。</a:t>
            </a:r>
          </a:p>
          <a:p>
            <a:pPr eaLnBrk="1" hangingPunct="1"/>
            <a:r>
              <a:rPr lang="zh-TW" altLang="en-US" sz="2600"/>
              <a:t>步驟</a:t>
            </a:r>
            <a:r>
              <a:rPr lang="en-US" altLang="zh-TW" sz="2600"/>
              <a:t>4</a:t>
            </a:r>
            <a:r>
              <a:rPr lang="zh-TW" altLang="en-US" sz="2600"/>
              <a:t>：定義流程。</a:t>
            </a:r>
          </a:p>
          <a:p>
            <a:pPr eaLnBrk="1" hangingPunct="1"/>
            <a:r>
              <a:rPr lang="zh-TW" altLang="en-US" sz="2600"/>
              <a:t>步驟</a:t>
            </a:r>
            <a:r>
              <a:rPr lang="en-US" altLang="zh-TW" sz="2600"/>
              <a:t>5</a:t>
            </a:r>
            <a:r>
              <a:rPr lang="zh-TW" altLang="en-US" sz="2600"/>
              <a:t>：改善流程，避免浪費資源。</a:t>
            </a:r>
          </a:p>
          <a:p>
            <a:pPr eaLnBrk="1" hangingPunct="1"/>
            <a:r>
              <a:rPr lang="zh-TW" altLang="en-US" sz="2600"/>
              <a:t>步驟</a:t>
            </a:r>
            <a:r>
              <a:rPr lang="en-US" altLang="zh-TW" sz="2600"/>
              <a:t>6</a:t>
            </a:r>
            <a:r>
              <a:rPr lang="zh-TW" altLang="en-US" sz="2600"/>
              <a:t>：測量、分析、控制已改善的流程，持續改善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日期版面配置區 1">
            <a:extLst>
              <a:ext uri="{FF2B5EF4-FFF2-40B4-BE49-F238E27FC236}">
                <a16:creationId xmlns:a16="http://schemas.microsoft.com/office/drawing/2014/main" id="{598A06B2-B9D0-515B-80EF-A2EF213C0FE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3490" name="Rectangle 4">
            <a:extLst>
              <a:ext uri="{FF2B5EF4-FFF2-40B4-BE49-F238E27FC236}">
                <a16:creationId xmlns:a16="http://schemas.microsoft.com/office/drawing/2014/main" id="{6DC97E0D-07FF-93FF-73D3-8DCB313D1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692150"/>
            <a:ext cx="59134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4000"/>
              <a:t>品質良率與標準差相關性 </a:t>
            </a:r>
          </a:p>
        </p:txBody>
      </p:sp>
      <p:pic>
        <p:nvPicPr>
          <p:cNvPr id="63491" name="Picture 5">
            <a:extLst>
              <a:ext uri="{FF2B5EF4-FFF2-40B4-BE49-F238E27FC236}">
                <a16:creationId xmlns:a16="http://schemas.microsoft.com/office/drawing/2014/main" id="{90D012AA-0E20-BE92-26A3-9AAA6AAF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628775"/>
            <a:ext cx="756126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日期版面配置區 3">
            <a:extLst>
              <a:ext uri="{FF2B5EF4-FFF2-40B4-BE49-F238E27FC236}">
                <a16:creationId xmlns:a16="http://schemas.microsoft.com/office/drawing/2014/main" id="{06D2024A-26B2-2D95-5508-077F863C45D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08096E3F-DA85-51D7-CE4D-4EDB0709E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六個標準差的實行步驟 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606EFFC-A3FD-A143-8327-EE01B0B39E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1. </a:t>
            </a:r>
            <a:r>
              <a:rPr lang="zh-TW" altLang="en-US"/>
              <a:t>量測</a:t>
            </a:r>
            <a:r>
              <a:rPr lang="en-US" altLang="zh-TW"/>
              <a:t>(Measure) </a:t>
            </a:r>
          </a:p>
          <a:p>
            <a:pPr eaLnBrk="1" hangingPunct="1"/>
            <a:r>
              <a:rPr lang="en-US" altLang="zh-TW"/>
              <a:t>2. </a:t>
            </a:r>
            <a:r>
              <a:rPr lang="zh-TW" altLang="en-US"/>
              <a:t>分析</a:t>
            </a:r>
            <a:r>
              <a:rPr lang="en-US" altLang="zh-TW"/>
              <a:t>(Analyze) </a:t>
            </a:r>
          </a:p>
          <a:p>
            <a:pPr eaLnBrk="1" hangingPunct="1"/>
            <a:r>
              <a:rPr lang="en-US" altLang="zh-TW"/>
              <a:t>3. </a:t>
            </a:r>
            <a:r>
              <a:rPr lang="zh-TW" altLang="en-US"/>
              <a:t>改善</a:t>
            </a:r>
            <a:r>
              <a:rPr lang="en-US" altLang="zh-TW"/>
              <a:t>(Improve) </a:t>
            </a:r>
          </a:p>
          <a:p>
            <a:pPr eaLnBrk="1" hangingPunct="1"/>
            <a:r>
              <a:rPr lang="en-US" altLang="zh-TW"/>
              <a:t>4. </a:t>
            </a:r>
            <a:r>
              <a:rPr lang="zh-TW" altLang="en-US"/>
              <a:t>控制</a:t>
            </a:r>
            <a:r>
              <a:rPr lang="en-US" altLang="zh-TW"/>
              <a:t>(Control)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日期版面配置區 3">
            <a:extLst>
              <a:ext uri="{FF2B5EF4-FFF2-40B4-BE49-F238E27FC236}">
                <a16:creationId xmlns:a16="http://schemas.microsoft.com/office/drawing/2014/main" id="{DB95FBC4-BDB6-9F4A-B1D1-DD3DA65F9EB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0C4506E6-57AD-61F6-62B7-E45D96E26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對六個標準差的十大迷思 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3DB80D5D-47C5-1FC1-C431-4A4543403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400"/>
              <a:t>僅適用於製造業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/>
              <a:t>為了追求企業應得的利益，只好忽視顧客的存在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/>
              <a:t>造成組織的重大負擔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/>
              <a:t>需要大量訓練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/>
              <a:t>是一項額外的工作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/>
              <a:t>需要龐大的團隊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/>
              <a:t>製造官僚體系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/>
              <a:t>只是另一套品質計劃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/>
              <a:t>需要複雜難解的統計技巧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/>
              <a:t>缺少成本效益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日期版面配置區 1">
            <a:extLst>
              <a:ext uri="{FF2B5EF4-FFF2-40B4-BE49-F238E27FC236}">
                <a16:creationId xmlns:a16="http://schemas.microsoft.com/office/drawing/2014/main" id="{4E150659-B93C-41D4-7F1E-894EFA26BF8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graphicFrame>
        <p:nvGraphicFramePr>
          <p:cNvPr id="103513" name="Group 89">
            <a:extLst>
              <a:ext uri="{FF2B5EF4-FFF2-40B4-BE49-F238E27FC236}">
                <a16:creationId xmlns:a16="http://schemas.microsoft.com/office/drawing/2014/main" id="{28E6CF86-5C74-64A0-F7B5-A7A020E13DD7}"/>
              </a:ext>
            </a:extLst>
          </p:cNvPr>
          <p:cNvGraphicFramePr>
            <a:graphicFrameLocks noGrp="1"/>
          </p:cNvGraphicFramePr>
          <p:nvPr/>
        </p:nvGraphicFramePr>
        <p:xfrm>
          <a:off x="1403350" y="114300"/>
          <a:ext cx="7488238" cy="6340475"/>
        </p:xfrm>
        <a:graphic>
          <a:graphicData uri="http://schemas.openxmlformats.org/drawingml/2006/table">
            <a:tbl>
              <a:tblPr/>
              <a:tblGrid>
                <a:gridCol w="2497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1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品質規劃管理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2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執行品質保證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3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控制品質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18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zh-TW" altLang="en-US" sz="1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投入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華康儷中黑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1.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專案管理計畫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2.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利害關係人登錄冊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3.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風險登錄冊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4.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需求文件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5.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企業環境因素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6.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組織流程資產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zh-TW" altLang="en-US" sz="1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投入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華康儷中黑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1.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品質管理計畫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2.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流程改善計畫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3.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品質衡量指標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4.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品質控制衡量結果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5.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專案文件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zh-TW" altLang="en-US" sz="1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投入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華康儷中黑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1.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品質管理計畫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2.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品質衡量指標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3.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品質檢核表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4.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工作績效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資料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5.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核准的變更請求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6.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可交付成果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7.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專案文件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8.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組織流程資產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18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zh-TW" altLang="en-US" sz="1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工具與技術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華康儷中黑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1.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成本效益分析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華康細黑體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2.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品質成本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3.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標竿設定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4.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實驗設計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5.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統計抽樣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6.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七種基本品質工具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7.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其他品質規劃工具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8.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會議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zh-TW" altLang="en-US" sz="1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工具與技術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華康儷中黑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1.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品質稽核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2.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流程分析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3.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品質管理與控制的工具與技術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zh-TW" altLang="en-US" sz="1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工具與技術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華康儷中黑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1.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Times New Roman" charset="0"/>
                        </a:rPr>
                        <a:t>統計抽樣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2.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七種基本品質工具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3.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檢驗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4.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細黑體" charset="0"/>
                          <a:cs typeface="華康細黑體" charset="0"/>
                        </a:rPr>
                        <a:t>已核准的變更請求之複檢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18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zh-TW" altLang="en-US" sz="1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產出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華康儷中黑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Times New Roman" charset="0"/>
                        </a:rPr>
                        <a:t>1.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品質管理計畫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2.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流程改善計畫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3.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品質衡量指標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4.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品質檢核表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5.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專案文件更新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zh-TW" altLang="en-US" sz="1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產出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華康儷中黑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Times New Roman" charset="0"/>
                        </a:rPr>
                        <a:t>1.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變更請求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2.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專案管理計畫更新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3.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專案文件更新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4.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組織流程資產更新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tabLst>
                          <a:tab pos="180975" algn="l"/>
                        </a:tabLst>
                        <a:defRPr kumimoji="1" sz="26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tabLst>
                          <a:tab pos="180975" algn="l"/>
                        </a:tabLst>
                        <a:defRPr kumimoji="1" sz="24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tabLst>
                          <a:tab pos="180975" algn="l"/>
                        </a:tabLst>
                        <a:defRPr kumimoji="1" sz="2000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80975" algn="l"/>
                        </a:tabLst>
                        <a:defRPr kumimoji="1">
                          <a:solidFill>
                            <a:schemeClr val="tx2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zh-TW" altLang="en-US" sz="14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產出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華康儷中黑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Times New Roman" charset="0"/>
                        </a:rPr>
                        <a:t>1.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Arial" charset="0"/>
                        </a:rPr>
                        <a:t>品質控制衡量結果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-120"/>
                        </a:rPr>
                        <a:t>2.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確認的變更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3.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確認的可交付成果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4.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工作績效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資訊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5.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變更請求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6.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專案管理計畫更新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7.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專案文件更新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華康儷中黑" charset="0"/>
                          <a:cs typeface="華康儷中黑" charset="0"/>
                        </a:rPr>
                        <a:t>8.</a:t>
                      </a: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華康儷中黑" charset="0"/>
                          <a:cs typeface="華康儷中黑" charset="0"/>
                        </a:rPr>
                        <a:t>組織流程資產更新</a:t>
                      </a:r>
                      <a:endParaRPr kumimoji="1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內容版面配置區 5">
            <a:extLst>
              <a:ext uri="{FF2B5EF4-FFF2-40B4-BE49-F238E27FC236}">
                <a16:creationId xmlns:a16="http://schemas.microsoft.com/office/drawing/2014/main" id="{ECB92F31-DC95-38CC-98CD-15BC928A0E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677863"/>
            <a:ext cx="6192838" cy="4808537"/>
          </a:xfrm>
        </p:spPr>
      </p:pic>
      <p:sp>
        <p:nvSpPr>
          <p:cNvPr id="72706" name="日期版面配置區 3">
            <a:extLst>
              <a:ext uri="{FF2B5EF4-FFF2-40B4-BE49-F238E27FC236}">
                <a16:creationId xmlns:a16="http://schemas.microsoft.com/office/drawing/2014/main" id="{65CCC0EC-3D33-BDF0-4F5D-88BA348546C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  <p:sp>
        <p:nvSpPr>
          <p:cNvPr id="72707" name="文字方塊 7">
            <a:extLst>
              <a:ext uri="{FF2B5EF4-FFF2-40B4-BE49-F238E27FC236}">
                <a16:creationId xmlns:a16="http://schemas.microsoft.com/office/drawing/2014/main" id="{D845495D-7A3C-0272-43B9-58AD59D73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6076950"/>
            <a:ext cx="538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/>
              <a:t>https://www.youtube.com/watch?v=1mRoIIMaUa0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標題 1">
            <a:extLst>
              <a:ext uri="{FF2B5EF4-FFF2-40B4-BE49-F238E27FC236}">
                <a16:creationId xmlns:a16="http://schemas.microsoft.com/office/drawing/2014/main" id="{EAADCC89-9D8A-CBBC-5E8F-CA3C4A9DB4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3730" name="內容版面配置區 5" descr="一張含有 桌 的圖片&#10;&#10;自動產生的描述">
            <a:extLst>
              <a:ext uri="{FF2B5EF4-FFF2-40B4-BE49-F238E27FC236}">
                <a16:creationId xmlns:a16="http://schemas.microsoft.com/office/drawing/2014/main" id="{8EDE7FD8-21B3-7FA3-107D-D887559F82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90500"/>
            <a:ext cx="7921625" cy="5541963"/>
          </a:xfrm>
        </p:spPr>
      </p:pic>
      <p:sp>
        <p:nvSpPr>
          <p:cNvPr id="73731" name="日期版面配置區 3">
            <a:extLst>
              <a:ext uri="{FF2B5EF4-FFF2-40B4-BE49-F238E27FC236}">
                <a16:creationId xmlns:a16="http://schemas.microsoft.com/office/drawing/2014/main" id="{AC3B49C8-DD66-2811-D948-0D36A2698D2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zh-TW" altLang="en-US"/>
              <a:t>專案管理(第4版)</a:t>
            </a:r>
            <a:endParaRPr kumimoji="0" lang="en-US" altLang="zh-TW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日期版面配置區 3">
            <a:extLst>
              <a:ext uri="{FF2B5EF4-FFF2-40B4-BE49-F238E27FC236}">
                <a16:creationId xmlns:a16="http://schemas.microsoft.com/office/drawing/2014/main" id="{22067318-9301-FC89-95C8-A245E85E62E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EB28844-16A0-7A1B-EBAF-D1A0A30E4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/>
              <a:t>專案管理金三角第三要素</a:t>
            </a:r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>
                <a:highlight>
                  <a:srgbClr val="FFFF00"/>
                </a:highlight>
              </a:rPr>
              <a:t>品質 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7532F671-99AA-C141-74E1-401F3DFE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符合要求</a:t>
            </a:r>
          </a:p>
          <a:p>
            <a:pPr eaLnBrk="1" hangingPunct="1"/>
            <a:r>
              <a:rPr lang="zh-TW" altLang="en-US"/>
              <a:t>適合使用</a:t>
            </a:r>
          </a:p>
        </p:txBody>
      </p:sp>
      <p:pic>
        <p:nvPicPr>
          <p:cNvPr id="20484" name="圖片 4">
            <a:extLst>
              <a:ext uri="{FF2B5EF4-FFF2-40B4-BE49-F238E27FC236}">
                <a16:creationId xmlns:a16="http://schemas.microsoft.com/office/drawing/2014/main" id="{A7A244BF-AEEE-2DAF-EA9C-85D09FAA6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0" y="3027363"/>
            <a:ext cx="57023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版面配置區 3">
            <a:extLst>
              <a:ext uri="{FF2B5EF4-FFF2-40B4-BE49-F238E27FC236}">
                <a16:creationId xmlns:a16="http://schemas.microsoft.com/office/drawing/2014/main" id="{B34E7B7F-6ED7-BACB-2B77-FBBC64C25F5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8658066-4506-43D1-EA89-EFEB1B3948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專案品質管理的三大過程 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53C7B12-8703-11FE-1790-CD15232BE8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品質規劃</a:t>
            </a:r>
            <a:r>
              <a:rPr lang="en-US" altLang="zh-TW"/>
              <a:t>(Quality Planning</a:t>
            </a:r>
            <a:r>
              <a:rPr lang="zh-TW" altLang="en-US"/>
              <a:t>，簡稱</a:t>
            </a:r>
            <a:r>
              <a:rPr lang="en-US" altLang="zh-TW"/>
              <a:t>QP) </a:t>
            </a:r>
          </a:p>
          <a:p>
            <a:pPr eaLnBrk="1" hangingPunct="1"/>
            <a:r>
              <a:rPr lang="zh-TW" altLang="en-US"/>
              <a:t>品質保證</a:t>
            </a:r>
            <a:r>
              <a:rPr lang="en-US" altLang="zh-TW"/>
              <a:t>(Quality Assurance</a:t>
            </a:r>
            <a:r>
              <a:rPr lang="zh-TW" altLang="en-US"/>
              <a:t>，簡稱</a:t>
            </a:r>
            <a:r>
              <a:rPr lang="en-US" altLang="zh-TW"/>
              <a:t>QA)</a:t>
            </a:r>
          </a:p>
          <a:p>
            <a:pPr eaLnBrk="1" hangingPunct="1"/>
            <a:r>
              <a:rPr lang="zh-TW" altLang="en-US"/>
              <a:t>品質控制</a:t>
            </a:r>
            <a:r>
              <a:rPr lang="en-US" altLang="zh-TW"/>
              <a:t>(Quality Control</a:t>
            </a:r>
            <a:r>
              <a:rPr lang="zh-TW" altLang="en-US"/>
              <a:t>，簡稱</a:t>
            </a:r>
            <a:r>
              <a:rPr lang="en-US" altLang="zh-TW"/>
              <a:t>QC)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日期版面配置區 3">
            <a:extLst>
              <a:ext uri="{FF2B5EF4-FFF2-40B4-BE49-F238E27FC236}">
                <a16:creationId xmlns:a16="http://schemas.microsoft.com/office/drawing/2014/main" id="{EC837495-BDFF-9C40-3A7B-E4ABC0F554E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C8E2D451-A88B-3CC7-F728-3987D1704B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品質規劃的主要工作 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C4C11E9C-1DBE-1633-AC00-633AE0DDC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/>
              <a:t>依據專案特性，定義專案的品質標準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/>
              <a:t>列出實施品質政策的相關方法</a:t>
            </a:r>
          </a:p>
          <a:p>
            <a:pPr lvl="1" eaLnBrk="1" hangingPunct="1">
              <a:buFont typeface="Wingdings" charset="2"/>
              <a:buChar char="l"/>
              <a:defRPr/>
            </a:pPr>
            <a:r>
              <a:rPr lang="zh-TW" altLang="en-US" dirty="0"/>
              <a:t>例如</a:t>
            </a:r>
            <a:r>
              <a:rPr lang="zh-TW" altLang="en-US" dirty="0">
                <a:highlight>
                  <a:srgbClr val="FFFF00"/>
                </a:highlight>
              </a:rPr>
              <a:t>測量標準、測量方式、如何執行、如何管控以及改善</a:t>
            </a:r>
            <a:r>
              <a:rPr lang="zh-TW" altLang="en-US" dirty="0"/>
              <a:t>的方式等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/>
              <a:t>訂出</a:t>
            </a:r>
            <a:r>
              <a:rPr lang="zh-TW" altLang="en-US" dirty="0">
                <a:highlight>
                  <a:srgbClr val="FFFF00"/>
                </a:highlight>
              </a:rPr>
              <a:t>品質管理計畫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日期版面配置區 3">
            <a:extLst>
              <a:ext uri="{FF2B5EF4-FFF2-40B4-BE49-F238E27FC236}">
                <a16:creationId xmlns:a16="http://schemas.microsoft.com/office/drawing/2014/main" id="{9DF8D0B8-7332-5E4C-6BAB-2FD71805E35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¢"/>
              <a:defRPr kumimoji="1" sz="3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00">
                <a:solidFill>
                  <a:schemeClr val="tx1"/>
                </a:solidFill>
              </a:rPr>
              <a:t>專案管理(第4版)</a:t>
            </a:r>
            <a:endParaRPr kumimoji="0" lang="en-US" altLang="zh-TW" sz="1000">
              <a:solidFill>
                <a:schemeClr val="tx1"/>
              </a:solidFill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2FBE72B-FC41-FA93-FE74-3405016CED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品質管理計畫</a:t>
            </a:r>
            <a:br>
              <a:rPr lang="zh-TW" altLang="en-US"/>
            </a:br>
            <a:r>
              <a:rPr lang="en-US" altLang="zh-TW"/>
              <a:t>(Quality management plan) 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C197F639-12B7-200A-46CA-BD1DE254C0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/>
              <a:t>品質管理計畫是描述</a:t>
            </a:r>
            <a:r>
              <a:rPr lang="zh-TW" altLang="en-US" dirty="0">
                <a:highlight>
                  <a:srgbClr val="FFFF00"/>
                </a:highlight>
              </a:rPr>
              <a:t>專案小組如何制定品質政策</a:t>
            </a:r>
            <a:r>
              <a:rPr lang="zh-TW" altLang="en-US" dirty="0"/>
              <a:t>。</a:t>
            </a:r>
          </a:p>
          <a:p>
            <a:pPr eaLnBrk="1" hangingPunct="1">
              <a:buFont typeface="Wingdings" charset="2"/>
              <a:buChar char="¢"/>
              <a:defRPr/>
            </a:pPr>
            <a:r>
              <a:rPr lang="zh-TW" altLang="en-US" dirty="0"/>
              <a:t>這項計畫應記載施行品質計畫所需要的資源、專案小組執行品質管理所負的責任、及專案小組與組織應用來滿足品質要求所有流程與程序，包括品質控制、品質保證技巧、與持續改善流程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Echo</Template>
  <TotalTime>2276</TotalTime>
  <Words>2589</Words>
  <Application>Microsoft Macintosh PowerPoint</Application>
  <PresentationFormat>如螢幕大小 (4:3)</PresentationFormat>
  <Paragraphs>322</Paragraphs>
  <Slides>51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9" baseType="lpstr">
      <vt:lpstr>Arial</vt:lpstr>
      <vt:lpstr>新細明體</vt:lpstr>
      <vt:lpstr>Wingdings</vt:lpstr>
      <vt:lpstr>Times New Roman</vt:lpstr>
      <vt:lpstr>華康儷中黑</vt:lpstr>
      <vt:lpstr>華康細黑體</vt:lpstr>
      <vt:lpstr>標楷體</vt:lpstr>
      <vt:lpstr>Echo</vt:lpstr>
      <vt:lpstr>品質管理 </vt:lpstr>
      <vt:lpstr>本章學習重點</vt:lpstr>
      <vt:lpstr>PowerPoint 簡報</vt:lpstr>
      <vt:lpstr>專案管理五大流程群組與專案品質管理知識領域配適表 </vt:lpstr>
      <vt:lpstr>PowerPoint 簡報</vt:lpstr>
      <vt:lpstr>專案管理金三角第三要素- 品質 </vt:lpstr>
      <vt:lpstr>專案品質管理的三大過程 </vt:lpstr>
      <vt:lpstr>品質規劃的主要工作 </vt:lpstr>
      <vt:lpstr>品質管理計畫 (Quality management plan) </vt:lpstr>
      <vt:lpstr>PowerPoint 簡報</vt:lpstr>
      <vt:lpstr>PowerPoint 簡報</vt:lpstr>
      <vt:lpstr>品質衡量標準</vt:lpstr>
      <vt:lpstr>品質政策 </vt:lpstr>
      <vt:lpstr>符合品質要求的主要效益 </vt:lpstr>
      <vt:lpstr>品質成本(Cost of Quality)</vt:lpstr>
      <vt:lpstr>PowerPoint 簡報</vt:lpstr>
      <vt:lpstr>品質基線(Quality Baseline) </vt:lpstr>
      <vt:lpstr>流程改善計畫 (Process improvement plan) </vt:lpstr>
      <vt:lpstr>改善流程時，需考慮許多要件，例如 </vt:lpstr>
      <vt:lpstr>PowerPoint 簡報</vt:lpstr>
      <vt:lpstr>品質保證 (Quality Assurance，QA) </vt:lpstr>
      <vt:lpstr>品質保證的投入 </vt:lpstr>
      <vt:lpstr>品質稽核(Quality audits) </vt:lpstr>
      <vt:lpstr>PowerPoint 簡報</vt:lpstr>
      <vt:lpstr>品質稽核(Quality audits)</vt:lpstr>
      <vt:lpstr>正確執行的品質稽核將會提供下列效益 </vt:lpstr>
      <vt:lpstr>流程分析(Process Analysis) </vt:lpstr>
      <vt:lpstr>PowerPoint 簡報</vt:lpstr>
      <vt:lpstr>品質保證的產出 </vt:lpstr>
      <vt:lpstr>PowerPoint 簡報</vt:lpstr>
      <vt:lpstr>品質控制 (Quality Control，QC) </vt:lpstr>
      <vt:lpstr>PowerPoint 簡報</vt:lpstr>
      <vt:lpstr>專案品質控制計畫 </vt:lpstr>
      <vt:lpstr>品質控制的投入 </vt:lpstr>
      <vt:lpstr>精確度與準確度 </vt:lpstr>
      <vt:lpstr>常見的品質控制工具與技術 品管七大手法(QC七大手法 ) </vt:lpstr>
      <vt:lpstr>PowerPoint 簡報</vt:lpstr>
      <vt:lpstr>規劃品質的工具和技術 </vt:lpstr>
      <vt:lpstr>規劃品質的工具和技術 </vt:lpstr>
      <vt:lpstr>規劃品質的工具和技術 </vt:lpstr>
      <vt:lpstr>規劃品質的工具和技術 </vt:lpstr>
      <vt:lpstr>檢驗（inspection） </vt:lpstr>
      <vt:lpstr>品質控制的產出</vt:lpstr>
      <vt:lpstr>專案管理審查 </vt:lpstr>
      <vt:lpstr>六個標準差(Six Sigma)</vt:lpstr>
      <vt:lpstr>Motorola 公司推行的六個標準差管理，訂定達到六個標準差的六步驟 </vt:lpstr>
      <vt:lpstr>PowerPoint 簡報</vt:lpstr>
      <vt:lpstr>六個標準差的實行步驟 </vt:lpstr>
      <vt:lpstr>對六個標準差的十大迷思 </vt:lpstr>
      <vt:lpstr>PowerPoint 簡報</vt:lpstr>
      <vt:lpstr>PowerPoint 簡報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專案管理</dc:title>
  <dc:creator>Eric</dc:creator>
  <cp:lastModifiedBy>賴佳瑜</cp:lastModifiedBy>
  <cp:revision>102</cp:revision>
  <dcterms:created xsi:type="dcterms:W3CDTF">2009-08-27T11:48:37Z</dcterms:created>
  <dcterms:modified xsi:type="dcterms:W3CDTF">2022-11-22T00:24:40Z</dcterms:modified>
</cp:coreProperties>
</file>